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6" r:id="rId2"/>
    <p:sldId id="302" r:id="rId3"/>
    <p:sldId id="303" r:id="rId4"/>
    <p:sldId id="257" r:id="rId5"/>
    <p:sldId id="259" r:id="rId6"/>
    <p:sldId id="258"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62" r:id="rId20"/>
    <p:sldId id="273" r:id="rId21"/>
    <p:sldId id="274" r:id="rId22"/>
    <p:sldId id="276" r:id="rId23"/>
    <p:sldId id="277" r:id="rId24"/>
    <p:sldId id="278" r:id="rId25"/>
    <p:sldId id="279" r:id="rId26"/>
    <p:sldId id="280" r:id="rId27"/>
    <p:sldId id="281" r:id="rId28"/>
    <p:sldId id="282" r:id="rId29"/>
    <p:sldId id="283" r:id="rId30"/>
    <p:sldId id="284" r:id="rId31"/>
    <p:sldId id="301" r:id="rId32"/>
    <p:sldId id="306" r:id="rId33"/>
    <p:sldId id="285" r:id="rId34"/>
    <p:sldId id="307" r:id="rId35"/>
    <p:sldId id="308" r:id="rId36"/>
    <p:sldId id="286" r:id="rId37"/>
    <p:sldId id="329" r:id="rId38"/>
    <p:sldId id="330" r:id="rId39"/>
    <p:sldId id="287" r:id="rId40"/>
    <p:sldId id="331" r:id="rId41"/>
    <p:sldId id="332" r:id="rId42"/>
    <p:sldId id="333" r:id="rId43"/>
    <p:sldId id="289" r:id="rId44"/>
    <p:sldId id="291" r:id="rId45"/>
    <p:sldId id="294" r:id="rId46"/>
    <p:sldId id="295" r:id="rId47"/>
    <p:sldId id="292" r:id="rId48"/>
    <p:sldId id="323" r:id="rId49"/>
    <p:sldId id="324" r:id="rId50"/>
    <p:sldId id="325" r:id="rId51"/>
    <p:sldId id="326" r:id="rId52"/>
    <p:sldId id="293" r:id="rId53"/>
    <p:sldId id="320" r:id="rId54"/>
    <p:sldId id="321" r:id="rId55"/>
    <p:sldId id="296" r:id="rId56"/>
    <p:sldId id="297" r:id="rId57"/>
    <p:sldId id="304" r:id="rId58"/>
    <p:sldId id="310" r:id="rId59"/>
    <p:sldId id="309" r:id="rId60"/>
    <p:sldId id="305" r:id="rId61"/>
    <p:sldId id="311" r:id="rId62"/>
    <p:sldId id="312" r:id="rId63"/>
    <p:sldId id="313" r:id="rId64"/>
    <p:sldId id="317" r:id="rId65"/>
    <p:sldId id="314" r:id="rId66"/>
    <p:sldId id="316" r:id="rId67"/>
    <p:sldId id="318" r:id="rId68"/>
    <p:sldId id="327" r:id="rId69"/>
    <p:sldId id="319" r:id="rId70"/>
    <p:sldId id="328" r:id="rId71"/>
    <p:sldId id="300" r:id="rId72"/>
    <p:sldId id="315" r:id="rId73"/>
    <p:sldId id="322" r:id="rId74"/>
    <p:sldId id="334" r:id="rId75"/>
    <p:sldId id="299"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p:cViewPr>
        <p:scale>
          <a:sx n="70" d="100"/>
          <a:sy n="70" d="100"/>
        </p:scale>
        <p:origin x="-1968" y="-13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7D520C-4ECD-422A-BD97-1AC400EB0C72}" type="datetimeFigureOut">
              <a:rPr lang="en-US" smtClean="0"/>
              <a:t>4/30/2014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C4B141-4F58-4150-AB6A-7DBE6FA66380}" type="slidenum">
              <a:rPr lang="en-US" smtClean="0"/>
              <a:t>‹#›</a:t>
            </a:fld>
            <a:endParaRPr lang="en-US"/>
          </a:p>
        </p:txBody>
      </p:sp>
    </p:spTree>
    <p:extLst>
      <p:ext uri="{BB962C8B-B14F-4D97-AF65-F5344CB8AC3E}">
        <p14:creationId xmlns:p14="http://schemas.microsoft.com/office/powerpoint/2010/main" val="1513416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2B3561-CCE9-42D9-82E7-6A44892ECF5B}" type="datetimeFigureOut">
              <a:rPr lang="en-US" smtClean="0"/>
              <a:t>4/30/2014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3B3A21-B1E8-4B5F-ABA2-A06E6E929132}" type="slidenum">
              <a:rPr lang="en-US" smtClean="0"/>
              <a:t>‹#›</a:t>
            </a:fld>
            <a:endParaRPr lang="en-US"/>
          </a:p>
        </p:txBody>
      </p:sp>
    </p:spTree>
    <p:extLst>
      <p:ext uri="{BB962C8B-B14F-4D97-AF65-F5344CB8AC3E}">
        <p14:creationId xmlns:p14="http://schemas.microsoft.com/office/powerpoint/2010/main" val="141396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B3A21-B1E8-4B5F-ABA2-A06E6E929132}" type="slidenum">
              <a:rPr lang="en-US" smtClean="0"/>
              <a:t>44</a:t>
            </a:fld>
            <a:endParaRPr lang="en-US"/>
          </a:p>
        </p:txBody>
      </p:sp>
    </p:spTree>
    <p:extLst>
      <p:ext uri="{BB962C8B-B14F-4D97-AF65-F5344CB8AC3E}">
        <p14:creationId xmlns:p14="http://schemas.microsoft.com/office/powerpoint/2010/main" val="3885278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B5BD5E-D697-46BF-9601-E2BBC81BCFAD}" type="datetimeFigureOut">
              <a:rPr lang="en-US" smtClean="0"/>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2953729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B5BD5E-D697-46BF-9601-E2BBC81BCFAD}" type="datetimeFigureOut">
              <a:rPr lang="en-US" smtClean="0"/>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1785572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B5BD5E-D697-46BF-9601-E2BBC81BCFAD}" type="datetimeFigureOut">
              <a:rPr lang="en-US" smtClean="0"/>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121420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B5BD5E-D697-46BF-9601-E2BBC81BCFAD}" type="datetimeFigureOut">
              <a:rPr lang="en-US" smtClean="0"/>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318499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B5BD5E-D697-46BF-9601-E2BBC81BCFAD}" type="datetimeFigureOut">
              <a:rPr lang="en-US" smtClean="0"/>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390468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B5BD5E-D697-46BF-9601-E2BBC81BCFAD}" type="datetimeFigureOut">
              <a:rPr lang="en-US" smtClean="0"/>
              <a:t>4/30/2014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1798322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B5BD5E-D697-46BF-9601-E2BBC81BCFAD}" type="datetimeFigureOut">
              <a:rPr lang="en-US" smtClean="0"/>
              <a:t>4/30/2014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289892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B5BD5E-D697-46BF-9601-E2BBC81BCFAD}" type="datetimeFigureOut">
              <a:rPr lang="en-US" smtClean="0"/>
              <a:t>4/30/2014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2322802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5BD5E-D697-46BF-9601-E2BBC81BCFAD}" type="datetimeFigureOut">
              <a:rPr lang="en-US" smtClean="0"/>
              <a:t>4/30/2014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177961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5BD5E-D697-46BF-9601-E2BBC81BCFAD}" type="datetimeFigureOut">
              <a:rPr lang="en-US" smtClean="0"/>
              <a:t>4/30/2014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85210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5BD5E-D697-46BF-9601-E2BBC81BCFAD}" type="datetimeFigureOut">
              <a:rPr lang="en-US" smtClean="0"/>
              <a:t>4/30/2014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8A84-26DC-41BA-B6ED-1434643E8C80}" type="slidenum">
              <a:rPr lang="en-US" smtClean="0"/>
              <a:t>‹#›</a:t>
            </a:fld>
            <a:endParaRPr lang="en-US"/>
          </a:p>
        </p:txBody>
      </p:sp>
    </p:spTree>
    <p:extLst>
      <p:ext uri="{BB962C8B-B14F-4D97-AF65-F5344CB8AC3E}">
        <p14:creationId xmlns:p14="http://schemas.microsoft.com/office/powerpoint/2010/main" val="3046113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5BD5E-D697-46BF-9601-E2BBC81BCFAD}" type="datetimeFigureOut">
              <a:rPr lang="en-US" smtClean="0"/>
              <a:t>4/30/2014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8A84-26DC-41BA-B6ED-1434643E8C80}" type="slidenum">
              <a:rPr lang="en-US" smtClean="0"/>
              <a:t>‹#›</a:t>
            </a:fld>
            <a:endParaRPr lang="en-US"/>
          </a:p>
        </p:txBody>
      </p:sp>
    </p:spTree>
    <p:extLst>
      <p:ext uri="{BB962C8B-B14F-4D97-AF65-F5344CB8AC3E}">
        <p14:creationId xmlns:p14="http://schemas.microsoft.com/office/powerpoint/2010/main" val="3537789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hyperlink" Target="http://www.google.com/url?sa=i&amp;rct=j&amp;q=&amp;esrc=s&amp;frm=1&amp;source=images&amp;cd=&amp;cad=rja&amp;uact=8&amp;docid=itGgZJ4Y2NptdM&amp;tbnid=el_L4MAq3OyseM:&amp;ved=0CAYQjRw&amp;url=http://www.seedsandfruit.com/2009/07/jim-nilsen-photographer/&amp;ei=3gchU6TpC5S6qQHV1oCAAg&amp;bvm=bv.62922401,d.aWM&amp;psig=AFQjCNGp7uwlfUrGcuOt0UUKTTaknrrRLw&amp;ust=1394759851010959" TargetMode="External"/><Relationship Id="rId1" Type="http://schemas.openxmlformats.org/officeDocument/2006/relationships/slideLayout" Target="../slideLayouts/slideLayout1.xml"/><Relationship Id="rId6" Type="http://schemas.openxmlformats.org/officeDocument/2006/relationships/hyperlink" Target="http://www.google.com/url?sa=i&amp;rct=j&amp;q=&amp;esrc=s&amp;frm=1&amp;source=images&amp;cd=&amp;cad=rja&amp;uact=8&amp;docid=5irO3TaQOyQkQM&amp;tbnid=20NV9TYvltAvSM:&amp;ved=0CAYQjRw&amp;url=http://www.enchantedlearning.com/asia/turkey/flag/&amp;ei=SQghU5GzCIaKqgHiuoCwAw&amp;bvm=bv.62922401,d.aWM&amp;psig=AFQjCNGtAvBghEf8X5lWUK3uVrL59LXk2A&amp;ust=1394760133929802" TargetMode="External"/><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hyperlink" Target="http://www.google.com/url?sa=i&amp;source=images&amp;cd=&amp;cad=rja&amp;uact=8&amp;docid=Tle5gdrhZeBJ1M&amp;tbnid=uFJGsrojSvMPMM&amp;ved=0CAgQjRw&amp;url=http://shesoverseas.com/my-articles/is-turkey-on-the-menu-turkish-eu-relations/&amp;ei=EgchU4n6L4TgrQH_4IDoDA&amp;psig=AFQjCNGsX_MXTSQ36l2ZK7qkD3KMV0Wexg&amp;ust=1394759826854124"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dimokratikiaristera.g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ecogreens.g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xryshaygh.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anexartitoiellines.gr/"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nd.g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pasok.gr/porta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www.google.com/url?sa=i&amp;rct=j&amp;q=&amp;esrc=s&amp;frm=1&amp;source=images&amp;cd=&amp;cad=rja&amp;uact=8&amp;docid=WlDkUJHGcEhejM&amp;tbnid=PiUyUFkKW5IP7M:&amp;ved=0CAYQjRw&amp;url=http://vincemd.blogspot.com/2010_07_01_archive.html&amp;ei=AwkiU9KPHePhyQHdnoHoBw&amp;bvm=bv.62922401,d.aWc&amp;psig=AFQjCNGAf8RYh_-zjtKlFjILoDo7X3AEVg&amp;ust=1394825835339136" TargetMode="External"/><Relationship Id="rId5" Type="http://schemas.openxmlformats.org/officeDocument/2006/relationships/image" Target="../media/image7.jpeg"/><Relationship Id="rId4" Type="http://schemas.openxmlformats.org/officeDocument/2006/relationships/hyperlink" Target="http://www.google.com/url?sa=i&amp;rct=j&amp;q=&amp;esrc=s&amp;frm=1&amp;source=images&amp;cd=&amp;cad=rja&amp;uact=8&amp;docid=cEwHB6wworJ4yM&amp;tbnid=n4HakprCaWO3sM:&amp;ved=0CAYQjRw&amp;url=http://www.linkonlearning.com/public/anthems/countries/greece.htm&amp;ei=xAkiU_SYBYW0ygHduoGICA&amp;bvm=bv.62922401,d.aWc&amp;psig=AFQjCNGAf8RYh_-zjtKlFjILoDo7X3AEVg&amp;ust=1394825835339136" TargetMode="Externa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saadet.org.t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odp.org.t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bbp.org.t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akparti.org.tr/english"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mhp.org.tr/mhp_index.php"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bdp.org.tr/"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chp.org.tr/"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url?sa=i&amp;rct=j&amp;q=&amp;esrc=s&amp;frm=1&amp;source=images&amp;cd=&amp;cad=rja&amp;uact=8&amp;docid=l3GDpc_g_4clsM&amp;tbnid=LasKbyhFNi04rM:&amp;ved=0CAYQjRw&amp;url=http://commons.wikimedia.org/wiki/File:Greece_Constitution_1844.jpg&amp;ei=CJkkU-r7OYzdqQGP94HYCg&amp;bvm=bv.62922401,d.aWc&amp;psig=AFQjCNE3x866HQZlfRxK0KjLZzza6wf21A&amp;ust=1394993702074762"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url?sa=i&amp;rct=j&amp;q=&amp;esrc=s&amp;frm=1&amp;source=images&amp;cd=&amp;cad=rja&amp;uact=8&amp;docid=l3GDpc_g_4clsM&amp;tbnid=LasKbyhFNi04rM:&amp;ved=0CAYQjRw&amp;url=http://commons.wikimedia.org/wiki/File:Greece_Constitution_1844.jpg&amp;ei=CJkkU-r7OYzdqQGP94HYCg&amp;bvm=bv.62922401,d.aWc&amp;psig=AFQjCNE3x866HQZlfRxK0KjLZzza6wf21A&amp;ust=1394993702074762"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AthensAmEmb@state.gov"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thessaloniki.usconsulate.gov/" TargetMode="External"/><Relationship Id="rId4" Type="http://schemas.openxmlformats.org/officeDocument/2006/relationships/hyperlink" Target="mailto:usconsulate@state.g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mailto:Izmir@state.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istanbul-webmaster@state.gov" TargetMode="External"/><Relationship Id="rId5" Type="http://schemas.openxmlformats.org/officeDocument/2006/relationships/hyperlink" Target="mailto:webmaster_adana@state.gov" TargetMode="External"/><Relationship Id="rId4" Type="http://schemas.openxmlformats.org/officeDocument/2006/relationships/hyperlink" Target="mailto:webmasterankara@state.gov"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om/url?sa=i&amp;source=images&amp;cd=&amp;cad=rja&amp;uact=8&amp;docid=IuoQc35mxlyLoM&amp;tbnid=PB02XmaXzPqhLM&amp;ved=0CAgQjRw&amp;url=http://en.wikipedia.org/wiki/Flag_of_the_United_Nations&amp;ei=CTglU8WKPMbgyQGEu4DACQ&amp;psig=AFQjCNGPhU54tTPFv863mrNAXPp7Nwzygw&amp;ust=1395034506036488"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om/url?sa=i&amp;source=images&amp;cd=&amp;cad=rja&amp;uact=8&amp;docid=IuoQc35mxlyLoM&amp;tbnid=PB02XmaXzPqhLM&amp;ved=0CAgQjRw&amp;url=http://en.wikipedia.org/wiki/Flag_of_the_United_Nations&amp;ei=CTglU8WKPMbgyQGEu4DACQ&amp;psig=AFQjCNGPhU54tTPFv863mrNAXPp7Nwzygw&amp;ust=1395034506036488"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url?sa=i&amp;rct=j&amp;q=&amp;esrc=s&amp;frm=1&amp;source=images&amp;cd=&amp;cad=rja&amp;uact=8&amp;docid=zmoebTGPuWlZ4M&amp;tbnid=MguDL-1I-Jal-M:&amp;ved=0CAYQjRw&amp;url=http://www.visitnhcolleges.com/nh-college-profiles/hellenic-american-university/&amp;ei=qLQkU_aHEs_GqAG41oGIAg&amp;bvm=bv.62922401,d.aWc&amp;psig=AFQjCNHxII_QG5EkpMGLGEhMmFGq1dTBVQ&amp;ust=1395000826999189"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om/url?sa=i&amp;source=images&amp;cd=&amp;cad=rja&amp;uact=8&amp;docid=9czNzbSwuEg1-M&amp;tbnid=hIirhzNTAI0d0M&amp;ved=0CAgQjRw&amp;url=http://commons.wikimedia.org/wiki/File:National_and_Kapodistrian_University_of_Athens_1910.jpg&amp;ei=FLwkU_LTOOGSyQGGg4CACA&amp;psig=AFQjCNFpCIjlyq_IEwnC2aQNFNegQcfSOA&amp;ust=1395002772986493"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hyperlink" Target="http://www.google.com/url?sa=i&amp;rct=j&amp;q=&amp;esrc=s&amp;frm=1&amp;source=images&amp;cd=&amp;cad=rja&amp;uact=8&amp;docid=v4-c5MH8iyFotM&amp;tbnid=aimx6WxbWHju4M:&amp;ved=0CAYQjRw&amp;url=http://www.flickr.com/photos/painter_draftsman1/5120872743/&amp;ei=P7ckU9XuCK6GyQGsyYH4CQ&amp;bvm=bv.62922401,d.aWc&amp;psig=AFQjCNEIug7ZitolxTxAie1n_EihIDK9Wg&amp;ust=1395001386025546"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frm=1&amp;source=images&amp;cd=&amp;cad=rja&amp;uact=8&amp;docid=H5Ih0eswIjb2RM&amp;tbnid=5-UK7KmDUhYXnM:&amp;ved=0CAYQjRw&amp;url=http://www.hurriyetdailynews.com/10-turkish-universities-rank-among-top-500-.aspx?pageID%3D238%26nID%3D25586%26NewsCatID%3D341&amp;ei=trYkU-vYDufuyAG9iIHgBg&amp;bvm=bv.62922401,d.aWc&amp;psig=AFQjCNEIug7ZitolxTxAie1n_EihIDK9Wg&amp;ust=1395001386025546" TargetMode="External"/><Relationship Id="rId5" Type="http://schemas.openxmlformats.org/officeDocument/2006/relationships/image" Target="../media/image30.jpeg"/><Relationship Id="rId4" Type="http://schemas.openxmlformats.org/officeDocument/2006/relationships/hyperlink" Target="http://www.google.com/url?sa=i&amp;rct=j&amp;q=&amp;esrc=s&amp;frm=1&amp;source=images&amp;cd=&amp;cad=rja&amp;uact=8&amp;docid=d6nPJa-nOCwuBM&amp;tbnid=HmAE5C0HfihIqM:&amp;ved=0CAYQjRw&amp;url=http://www.mladiinfo.eu/colleges/turkey/ankara-university/&amp;ei=4rYkU7CwAeiOyAHb4YHQCA&amp;bvm=bv.62922401,d.aWc&amp;psig=AFQjCNEIug7ZitolxTxAie1n_EihIDK9Wg&amp;ust=1395001386025546"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bbc.com/" TargetMode="External"/><Relationship Id="rId2" Type="http://schemas.openxmlformats.org/officeDocument/2006/relationships/hyperlink" Target="https://www.cia.gov/library/publications/the-world-factbook/" TargetMode="External"/><Relationship Id="rId1" Type="http://schemas.openxmlformats.org/officeDocument/2006/relationships/slideLayout" Target="../slideLayouts/slideLayout2.xml"/><Relationship Id="rId5" Type="http://schemas.openxmlformats.org/officeDocument/2006/relationships/hyperlink" Target="http://www.allaboutturkey.com/anthem.htm" TargetMode="External"/><Relationship Id="rId4" Type="http://schemas.openxmlformats.org/officeDocument/2006/relationships/hyperlink" Target="http://lyricstranslate.com/en/greek-national-anthem-%C3%BDmnos-tin-elefther%C3%ADan-%E1%BD%95%CE%BC%CE%BD%CE%BF%CF%82-%CE%B5%E1%BC%B0%CF%82-%CF%84%E1%BD%B4%CE%BD-%E1%BC%90%CE%BB%CE%B5%CF%85%CE%B8%CE%B5%CF%81.html-9"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topuniversities.com/where-to-study/europe/greece/guide" TargetMode="External"/><Relationship Id="rId7" Type="http://schemas.openxmlformats.org/officeDocument/2006/relationships/hyperlink" Target="http://eur-lex.europa.eu/LexUriServ/LexUriServ.do?uri=OJ:C:2010:083:0389:0403:EN:PDF" TargetMode="External"/><Relationship Id="rId2" Type="http://schemas.openxmlformats.org/officeDocument/2006/relationships/hyperlink" Target="http://www.topuniversities.com/where-to-study/asia/turkey/guide" TargetMode="External"/><Relationship Id="rId1" Type="http://schemas.openxmlformats.org/officeDocument/2006/relationships/slideLayout" Target="../slideLayouts/slideLayout2.xml"/><Relationship Id="rId6" Type="http://schemas.openxmlformats.org/officeDocument/2006/relationships/hyperlink" Target="http://www.eahm.eu.org/page/show/slug/transforming-the-turkish-healthcare-system/category/turkey" TargetMode="External"/><Relationship Id="rId5" Type="http://schemas.openxmlformats.org/officeDocument/2006/relationships/hyperlink" Target="http://www.allaboutturkey.com/health.htm" TargetMode="External"/><Relationship Id="rId4" Type="http://schemas.openxmlformats.org/officeDocument/2006/relationships/hyperlink" Target="https://www.allianzworldwidecare.com/healthcare-in-greece?choice=en"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ohchr.org/Documents/Publications/FactSheet2Rev.1en.pdf" TargetMode="External"/><Relationship Id="rId2" Type="http://schemas.openxmlformats.org/officeDocument/2006/relationships/hyperlink" Target="http://europa.eu/legislation_summaries/human_rights/fundamental_rights_within_european_union/l33501_en.htm" TargetMode="External"/><Relationship Id="rId1" Type="http://schemas.openxmlformats.org/officeDocument/2006/relationships/slideLayout" Target="../slideLayouts/slideLayout2.xml"/><Relationship Id="rId5" Type="http://schemas.openxmlformats.org/officeDocument/2006/relationships/hyperlink" Target="http://www.hellenicparliament.gr/UserFiles/f3c70a23-7696-49db-9148-f24dce6a27c8/001-156%20aggliko.pdf" TargetMode="External"/><Relationship Id="rId4" Type="http://schemas.openxmlformats.org/officeDocument/2006/relationships/hyperlink" Target="http://www.ohchr.org/EN/UDHR/Documents/UDHR_Translations/eng.pdf"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global.tbmm.gov.tr/docs/constitution_en.pdf"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docid=czyzfmI-j4Is_M&amp;tbnid=a7HM-xpLSbX1tM:&amp;ved=0CAYQjRw&amp;url=http://hdw.eweb4.com/out/651075.html&amp;ei=5PshU4D0EsHArQGz9IHQDQ&amp;bvm=bv.62922401,d.aWc&amp;psig=AFQjCNFMRvqUC08foy-ljBzNPpRNy2d0ng&amp;ust=1394822397475959" TargetMode="External"/><Relationship Id="rId13"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4.jpeg"/><Relationship Id="rId12" Type="http://schemas.openxmlformats.org/officeDocument/2006/relationships/hyperlink" Target="http://www.google.com/url?sa=i&amp;rct=j&amp;q=&amp;esrc=s&amp;frm=1&amp;source=images&amp;cd=&amp;cad=rja&amp;uact=8&amp;docid=3gxJKAI_z19bRM&amp;tbnid=TqZrC25OumHwgM:&amp;ved=0CAYQjRw&amp;url=http://www.fansshare.com/gallery/photos/11230743/ephesus-kusadasi-turkey-country/&amp;ei=avwhU-udHInwqQGPmoDwAw&amp;bvm=bv.62922401,d.aWc&amp;psig=AFQjCNE5Lzb6dNVtVCXttQ8Jb_g6cgYnGQ&amp;ust=1394822569514990" TargetMode="External"/><Relationship Id="rId2" Type="http://schemas.openxmlformats.org/officeDocument/2006/relationships/hyperlink" Target="http://www.google.com/url?sa=i&amp;rct=j&amp;q=&amp;esrc=s&amp;frm=1&amp;source=images&amp;cd=&amp;cad=rja&amp;uact=8&amp;docid=X8Ftdrb2lxwSXM&amp;tbnid=1TQ0et5TJhoYBM:&amp;ved=0CAYQjRw&amp;url=http://kotaredevelopments.com/government-guidance-for-foreigners-buying-residential-property-in-turkey/&amp;ei=Gf0hU6nAH5COrQGi2oHoAg&amp;bvm=bv.62922401,d.aWc&amp;psig=AFQjCNE5Lzb6dNVtVCXttQ8Jb_g6cgYnGQ&amp;ust=1394822569514990"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frm=1&amp;source=images&amp;cd=&amp;cad=rja&amp;uact=8&amp;docid=6smb_bBZ_UQ9KM&amp;tbnid=02lGTFmSg1BO5M:&amp;ved=0CAYQjRw&amp;url=http://hdw.eweb4.com/search/greek/&amp;ei=rPshU86IDsPwqQHa3IHQDQ&amp;bvm=bv.62922401,d.aWc&amp;psig=AFQjCNFMRvqUC08foy-ljBzNPpRNy2d0ng&amp;ust=1394822397475959" TargetMode="External"/><Relationship Id="rId11" Type="http://schemas.openxmlformats.org/officeDocument/2006/relationships/image" Target="../media/image36.jpeg"/><Relationship Id="rId5" Type="http://schemas.openxmlformats.org/officeDocument/2006/relationships/image" Target="../media/image33.jpeg"/><Relationship Id="rId15" Type="http://schemas.openxmlformats.org/officeDocument/2006/relationships/image" Target="../media/image38.jpeg"/><Relationship Id="rId10" Type="http://schemas.openxmlformats.org/officeDocument/2006/relationships/hyperlink" Target="http://www.google.com/url?sa=i&amp;rct=j&amp;q=&amp;esrc=s&amp;frm=1&amp;source=images&amp;cd=&amp;cad=rja&amp;uact=8&amp;docid=3gxJKAI_z19bRM&amp;tbnid=TqZrC25OumHwgM:&amp;ved=0CAYQjRw&amp;url=http://tours-tv.com/en/turkey&amp;ei=RfwhU7_PCMXQqAHo6IGABA&amp;bvm=bv.62922401,d.aWc&amp;psig=AFQjCNE5Lzb6dNVtVCXttQ8Jb_g6cgYnGQ&amp;ust=1394822569514990" TargetMode="External"/><Relationship Id="rId4" Type="http://schemas.openxmlformats.org/officeDocument/2006/relationships/hyperlink" Target="http://www.google.com/url?sa=i&amp;rct=j&amp;q=&amp;esrc=s&amp;frm=1&amp;source=images&amp;cd=&amp;cad=rja&amp;uact=8&amp;docid=5TFuaNDM50O91M&amp;tbnid=FRBFlTlQ9HucrM:&amp;ved=0CAYQjRw&amp;url=http://www.best-beaches.com/europe/greece/best-greek-beaches&amp;ei=kvshU9z0JcG6qQHBzICgDw&amp;bvm=bv.62922401,d.aWc&amp;psig=AFQjCNFMRvqUC08foy-ljBzNPpRNy2d0ng&amp;ust=1394822397475959" TargetMode="External"/><Relationship Id="rId9" Type="http://schemas.openxmlformats.org/officeDocument/2006/relationships/image" Target="../media/image35.jpeg"/><Relationship Id="rId14" Type="http://schemas.openxmlformats.org/officeDocument/2006/relationships/hyperlink" Target="http://www.google.com/url?sa=i&amp;rct=j&amp;q=&amp;esrc=s&amp;frm=1&amp;source=images&amp;cd=&amp;cad=rja&amp;uact=8&amp;docid=LOvSERZsVhW_gM&amp;tbnid=hLrqJYWJ6F0CSM:&amp;ved=0CAYQjRw&amp;url=http://employees.oneonta.edu/farberas/arth/arth200/politics/parthenon.html&amp;ei=Vv8hU4XkLo_xrAHe9IH4Aw&amp;bvm=bv.62922401,d.aWM&amp;psig=AFQjCNHMCFIeWAmnqR0vt3dq2PS7_DEwMg&amp;ust=139482294734169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seedsandfruit.com/wp-content/uploads/2009/07/201_greec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818" y="0"/>
            <a:ext cx="48768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2.gstatic.com/images?q=tbn:ANd9GcTcBNeGHy9qPgwTaLgPRkANnUJpTypk_VLicJu8ca4uuhQUYlsPo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710"/>
            <a:ext cx="4398818" cy="68857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12618" y="761999"/>
            <a:ext cx="7772400" cy="1125681"/>
          </a:xfrm>
        </p:spPr>
        <p:txBody>
          <a:bodyPr/>
          <a:lstStyle/>
          <a:p>
            <a:r>
              <a:rPr lang="en-US" b="1" dirty="0" smtClean="0"/>
              <a:t>POLITICS OF GREECE &amp; TURKEY</a:t>
            </a:r>
            <a:endParaRPr lang="en-US" b="1" dirty="0"/>
          </a:p>
        </p:txBody>
      </p:sp>
      <p:sp>
        <p:nvSpPr>
          <p:cNvPr id="3" name="Subtitle 2"/>
          <p:cNvSpPr>
            <a:spLocks noGrp="1"/>
          </p:cNvSpPr>
          <p:nvPr>
            <p:ph type="subTitle" idx="1"/>
          </p:nvPr>
        </p:nvSpPr>
        <p:spPr>
          <a:xfrm>
            <a:off x="2771053" y="6019800"/>
            <a:ext cx="3207183" cy="685800"/>
          </a:xfrm>
        </p:spPr>
        <p:txBody>
          <a:bodyPr/>
          <a:lstStyle/>
          <a:p>
            <a:r>
              <a:rPr lang="en-US" b="1" dirty="0" smtClean="0">
                <a:solidFill>
                  <a:schemeClr val="bg1"/>
                </a:solidFill>
              </a:rPr>
              <a:t>By David Monlux </a:t>
            </a:r>
            <a:endParaRPr lang="en-US" b="1" dirty="0">
              <a:solidFill>
                <a:schemeClr val="bg1"/>
              </a:solidFill>
            </a:endParaRPr>
          </a:p>
        </p:txBody>
      </p:sp>
      <p:sp>
        <p:nvSpPr>
          <p:cNvPr id="5" name="AutoShape 10" descr="data:image/jpeg;base64,/9j/4AAQSkZJRgABAQAAAQABAAD/2wCEAAkGBwgHBhUIBwgWFRUWFyEZGBcYGSEgGhwhHiQiKSIjISAiKCoiHSYqIhkfJzYtJSksLjo6ICs/ODQvNygtLjcBCgoKDQ0OGxAQGjckICQ3NzQ3MDc3NzcsMDcsNzcvNyw0Ny83NCw1LDQ1LDQtNi0wNjQ3NywsNjQ0LC40LDQsL//AABEIAL4BCgMBEQACEQEDEQH/xAAcAAEAAQUBAQAAAAAAAAAAAAAACAMEBQYHAgH/xABFEAACAQMBBAUKBAIGCwEAAAAAAQIDBBEFBhIhMRRBUZLRBxMiMjVUYXFysVKBkaFCwRUlM2Jj8CMkNENVgpOiwtLxFv/EABsBAQACAwEBAAAAAAAAAAAAAAAGBwIEBQMB/8QANxEBAAECAgcGBQQCAQUAAAAAAAECAwQREhMhMVFxkQUyM0FSsQZhgaHRIiPh8BTBQhVTkqLx/9oADAMBAAIRAxEAPwDUSOrmAAAAAAAAAAAAAAAAAAAAAAAAAAAAAAAAAAAAAEltN9nU/oj9kSCjuwp7EeLVzn3RpI+uEAAAAAAAAAAAAAAAAAAAAAAAAAAAAAAAAAAAAASW032dT+iP2RIKO7CnsR4tXOfdGkj64QAAAAAAAAAAAAAAAAAAAAAAAAAAAAAAAAAAAABJbTfZ1P6I/ZEgo7sKexHi1c590aSPrhAAAAAAAAAAAAAAAAAAAAAAAAAAAAAAAAAAAAAEltN9nU/oj9kSCjuwp7EeLVzn3RpI+uEAAAAAAAAAAAAAAAAAAAAAAAAAAAAAAAAAAAAASW032dT+iP2RIKO7CnsR4tXOfdGkj64QAAAAAAAAAAAAAAAAAAAAAAAAAAAAAAAAAAAABJbTfZ1P6I/ZEgo7sKexHi1c590aSPrhAAAAAAAAAAAB9inKW7FZbD5M5bZVeiXPu8+6z7ozwYa636o6qLTTw0fGcTmB9AAAAAAAAAAAAAAAAAAAAASW032dT+iP2RIKO7CnsR4tXOfdGkj64QAAAAAAAABltm9nb/aK86PYQ4LjKb9WK+L7exc/0Z6WrNVycqWhj+0bGCt6d2eUec/3i6lofk00fT2ql/J3El+JbsODz6qfHqTUm1+p0reCt097aheM+JcXe2Wv0R8ts9fxENtttOsbSCha2dOCjyUYpY+WPibUUUxuhwrmIvXJma65nPjK6MnisL/RdL1GG5fWFOfPnFZ488Pmn8VxMKrdFW+G1ZxuJsTnbrmPrwaXrnktsK9Le0au6cl/DN70X+fNfv8AzNS5gaZ7k5JDg/im9ROWIp0o4xsn8Oba5oGp6FX81qVs45b3Zc4yx2P/ACzn3LVducqoS7B4/D4unSs1Z/LzjnDGHm3QAAAAAAAAAAAAAAAAAASW032dT+iP2RIKO7CnsR4tXOfdGkj64QAAAAAAADcPJ/sfLaC66TfQkrePNrhvv8KfZ2tfzNrDYfWTnO5wO2+2IwdGhbn9yftHH8O0WVla2FureyoRhBcoxWEdammKYyiFe3r1y9VNdyqZmfOVcyeSnXr0ban5y4qqMV1yeF+58mYjbLOiiqudGmM5aRrPlP0qym6Wn0JVpJ4zndg8dj4t9fV1fmadzG0U7KdqR4T4YxN2IquzFET9Z6fy1Sv5U9dqQ3adCjB9qi/5yZrTjrnyduj4WwVM5zNU/WP9Q9W3lU1umkq1tRnx4vDTx2cHj9hGOuRviHy58K4Oru1VR0/DLVNv9B2gsJWO0WnShGT4OL38f3k8JprjyT/POD1/y7dyNG5DRjsDG4O5F3CXImY47Pp5xMTz/LRto9GpaZXVWwulWt6nGnUT4/TJdUl8v5pad23FM50znEpJgMZVfpmm7To1074/3HGJ/vGcOeToAAAAAAAAAAAAAAAAABJbTfZ1P6I/ZEgo7sKexHi1c590aSPrhAAAAAAAZbZjQ6+0GrxsaCwuc5fhiub/AJL4tHpZtTcq0YaPaOOowdibtW/yjjP93/JIO0tqNnbRtramoxisJLkkju0xFMZQqq7cru1zXXOcyrH1gwO1u09ns1Y+drelUl6lNPi/i+xLtPG9fptRnO90+zOzLuOuaNOymN88P5cV2i2k1LaG585fVvRT9GC9WPPq63xxl8TkXb1dyc5WJgezcPg6NG3G3znzn+8GIPJvgAAB685PzXmt97uc4zwz247Rn5MdGM9LLa8hkAAAAAAAAAAAAAAAAAEltN9nU/oj9kSCjuwp7EeLVzn3RpI+uEAAAAAAB1zyO6VGjplTVJr0qktyPDlGPP8AVv8A7UdPA28qZq4oJ8VYqar1NiN1O36z+I93QzfRRb6jeUtOsJ3lxndhFyeOeEY1VRTEzL1sWar1ym3TvmckeNf1e41zVp6hc85PguqKXJL5Lx6zhXLk3Kpqla2CwlGEsU2aPL7z5yx5g2wAAAAAAAAAAqV6FW2rOjcU3GS5prDX5CYmJylhRXTXTFVM5xKmGYAAAAAAAAAAAJLab7Op/RH7IkFHdhT2I8WrnPujSR9cIAAAAAACQuxlmrDZa3t9xxapptPnmXpP95M7linRtxCqe1r2uxlyvPPb9o2R9oZo9nPaL5XdRla7Oxs6b41ppP6Y8X++DTxteVvLikvwvh4uYqbk/wDGPvOz8uNHJWCAAAAAAAAAAADr3lG2WWp6RHVrKH+lpQW8lj04Jcfm1z+WV2HUxVjSp043wgXYPamovzh7k/pqnZ8p/E+/1chOWnoB7q0atHHnqbjlKSysZT5NdqYmJjewprpqz0Zzy2fw8BmAAAAAAAASW032dT+iP2RIKO7CnsR4tXOfdGkj64QAAAAAAEltN9nU/oj9kSCjuwp/EeLVzn3XJk8XLPLX/b2vyn/4nNx++lNfhLu3fp/tzM56YgAAAAAAAAAAAk1a/wCzR+lfYkMblOXO/PNpN/5MtMvdYneO5nCE3vOnHHBvOcN8l8McDTqwVFVUzmkVn4mxFqxTb0YmqNmc8PL6rrU7HZ3YfR3f0NPhvrhDezKUp81xeWvVzwxyMq6bVinSiHjh7+P7VvxaqrnLzy2REcvrk4zqF7X1G9neXc96c3lv/PUuSOTVVNU5ysKxZos24t0RlELc+PUAAAAAAAAktpvs6n9EfsiQUd2FPYjxauc+6NJH1wgAAAAAAJC7F3ivtlbevvuX+jUW3zzH0X+8WdyxVpW4lVXa1nVY25Rllt+07Y+0s0eznOe+WPTpV9JpahCLfm57svgp9f6pL8zRx1GdMVcEq+FcTFF+uzP/ACjP6x/EuRHLTwAAAAAAAAAbrsjsvoGqyjK92gjvP/cpbkvlmXPk+EV2PJt2LFqvfV9Ed7T7Ux2HiYt2Jy9W+OkfTfyydQ0fZXQ9IWbGwjn8cvSl+rzj8sI6NFi3RuhDMV2rjMT4lc5cI2R9v9s0eznAHDfKbe6lc7Syo6jS3IwWKcc5Ti/4l1Nvrx2Y6jjYuqubmVSyPh6zh6MJFVqc5nfPnnw+n8+bUjWd4AAAAAAAAASW032dT+iP2RIKO7CnsR4tXOfdGkj64QAAAAAAHW/I7qsa2m1NLnjNOW/H4qXP9Gv3R08DXnTNPBBPirCzTepvxuq2fWPzHs6Ib6KLHXNNp6vpFSwq8pxazjOH1P8AJ4ZhcoiumaZbODxNWGv03afKf7CO+pWNfTb6dldwxODw1/NfBrivmcKqmaZ0ZWvYv0X7dN2ic4lbGL2AAAAAAAAAGY0najWtImnZ6hPH4JPeh1fwvguXVhnrRfuUbpc/E9l4PEx+5bjPjGyesJCUJOdCMpc2kzuRuVXXGVUxDHraDSHfysP6RpqpF4cXLDzjPXwfxxyMNbRpaOe1tT2fitVF3Vzoz5sVt9sxHaHSW7eC8/T403wzLtg2+p/fHxPLE2dZTs3w3exe05wV/wDVP6Kt/wAvn9PZwqpCVKo6dSOGnhrsaONMZLLpqiqImN0vIZAAAAAAAAEltN9nU/oj9kSCjuwp7EeLVzn3RpI+uEAAAAAABl9ldbraDrUL2nL0c4qLqcXz8V8Uj1s3Jt1xLQ7SwVOMw9Vud/l8p8v7wSEtq9K6t43FvPejJKUWutPimdyJiYzhVdyiq3VNFUZTGyfoqH1g0ryi7HrXLXp2nUl0iHP/ABIpcvnyx+nYamKw+sjSp3pF2F2x/iV6q7P7c/aePLj1cXqQnSm4VINNc01ho5ExksKmqKozic4eQyAAAAAAAAAHc9s9pobPaAo0ai8/UglTXWuHrYw+Xx5nYv3tXRs3q17J7MnGYqZqj9FM7fx9XDqlSdWo6lWbcm8tt5bb5tvrOPM5rIppimIppjKIZXR9p9Z0ZbthfyUV/A+MevqfBcW3wPWi/co7stLFdmYTE7btETPHdPWOS31zVautag764oU4SklvebWE32vi+L6zG5cmurSl64PCU4W1FqmZmI4+Xy5LAwbQAAAAAAABJbTfZ1P6I/ZEgo7sKexHi1c590aSPrhAAAAAAAAN38nm2VTRrmOm6hUzbyeE2/7NvrX91vmvz7c7mFxE0To1bvZG+3exqcTRN61H7kf+3y58OnLs8ZRnHei8rtR1lfTExOUvofGA2i2Q0jaF+cvKLU8Y85DhLl1/ix8fE8LuHoub97qYDtfFYPZbnOnhO7+Po5rq3ky1y0nmx3a0c8MNRljjzUsLklyfWc+vBXI3bUvw3xNg7kfuZ0T1j7fhg7jZLaG3qulU0eq2vwxcl+scp/qeM4e7E5aLpUdrYGunSi7T9Zy+07XiOy+vykorRq/H/Dl4cBqLvpllPamBiM9bT1hmrfydasqLuNVrU7emk3JzllpL4Lhyy+Z6xg68s6tkOdc+IsLNWhYia6p3ZR+fw1bUI2kbtx0+cpQXBSnhN9rwuSb5Lia1Wjn+nc7Vibs0RN2IirhG6Pl/K3Pj2AAAC/1rVrrWb93d5Ub6orqjHqivgv8A7xM7lya5zlq4TCW8Lbi3bjn854rAwbQAAAAAAAAAAAJLab7Op/RH7IkFHdhT2I8WrnPujSR9cIAAAAAAAAA2nZHbfUNnmreb85Qzxg+cc83F9Xy5frk2bGJqt7N8OJ2p2JYxudcfpr48ef53upaFtvoms+jTufNz/BUxF/l1Pl1HRt4m3X55IXjOxMZhds06UcY2/wDxscJRnFThLKfFNcmbDkzExOUvofHirVp0Yb9Waiu1vCPkzEb2VNNVU5Uxm1fW/KBoWlN06dfz0/w0+K/OXJfvy+Rr3MXbo+btYP4fxuI2zGjHGfxvcq2s2sv9pq6dwlCnH1acXwXxf4njhn9Ess5l6/VdnbuTbszsmzgaZ0NtU758+Xyj5feWAPF1AAAAAAAAAAAAAAAAAAASW032dT+iP2RIKO7CnsR4tXOfdGkj64QAAAAAAAAAAAXFpf3llJys7udNtYbhJxyvyPtNdVO6Xjdw9q7GVymJ5xE+66//AEGtf8Yr/wDVn4metueqerx/6fhP+1T/AOMfhZXN1cXdV1bqvKcnzcpNt4+LMJqmdsy2Ldq3bjRopiI+WxSPj0AAAAAAAAAAAAAAAAAAAAASW032dT+iP2RIKO7CnsR4tXOfdGkj64QAAAAAAAAAAAAAAAAAAAAAAAAAAAAAAAAAAAABJbTfZ1P6I/ZEgo7sKexHi1c590aSPrhAAAAAAAAAAAAAAAAAAAAAAAAAAAAAAAAAAAAAEltN9nU/oj9kSCjuwp7EeLVzn3RpI+uEAAAAAAAAAAAAAAAAAAAAAAAAAAAAAAAAAAAAASW032dT+iP2RIKO7Cn8R4tXOfc6BZe6Q7q8Bo08HzX3fVPU6BZe6Q7q8Bo08DX3fVPU6BZe6Q7q8Bo08DX3fVPU6BZe6Q7q8Bo08DX3fVPU6BZe6Q7q8Bo08DX3fVPU6BZe6Q7q8Bo08DX3fVPU6BZe6Q7q8Bo08DX3fVPU6BZe6Q7q8Bo08DX3fVPU6BZe6Q7q8Bo08DX3fVPU6BZe6Q7q8Bo08DX3fVPU6BZe6Q7q8Bo08DX3fVPU6BZe6Q7q8Bo08DX3fVPU6BZe6Q7q8Bo08DX3fVPU6BZe6Q7q8Bo08DX3fVPU6BZe6Q7q8Bo08DX3fVPU6BZe6Q7q8Bo08DX3fVPU6BZe6Q7q8Bo08DX3fVPU6BZe6Q7q8Bo08DX3fVPU6BZe6Q7q8Bo08DX3fVPU6BZe6Q7q8Bo08DX3fVPU6BZe6Q7q8Bo08DX3fVPU6BZe6Q7q8Bo08DX3fVPVrEtXpQspXv8ARlLdcJShHcSlFqnKot/i+DUMZwuLWN5cRo08DX3fVPVfVryy0+n/AFjp8cqm5zlGnFJL0mlu70nnEHybX6jRp4Gvu+qerzV1Cxt710bnSoxXm1L1YNqT87mL445UXjH544DRp4Gvu+qeq2vde02jazqUNIzJUXUipQjFbyVV7jT9KL/1eecrHLrY0aeBr7vqnqqX+s6db21WVLSG5U1JLeppQlKMZt4lyaj5qSeG+XxGjTwNfd9U9Vw76wpW0atfTE3KtUpJU6W96k5x3nhcFiGX8xo08DX3fVPUstS0u+moWml7zc3H1IpYSjLeTeFKLjUi045T6ho08DX3fVPV9pX2nVa8aX9HKLc3HjCLylGq0+D4J+Zl8e1LORo08DX3fVPV4stT0y8rQow0rEpbu8nGHob8XKOcPjlR/hzjrGjTwNfd9U9VV32lpv8Aq1YU5Rzuw/gk4yfbhSTXa+rI0aeBr7vqnqW19pte9VrLTFFyk4puMMPG/jlnGfM1Hx7OOMoaNPA/yLvqnqzqSSwkZPLe+gAAAAAAAAAAAAAAAAAAAAAAAAC2/o+x3py6HTzUTU3uL0k+alw9JP4gKen2VKmqdOzppLklFY632dsn+r7QEdOsYpKNnT4JJeguCW8kuXJKcu8+1gfKWnWNHHmrKnHd5Yglj1uXDh/aT70u1gfKml6fVpunUsKbUsZThFp4WFlY44XBAI6Zp8ZucbGmnKW+3uRy5Jt7z4cXlt558X2ge7ews7abqW1pCDlJybjFJtvCbeObajFN/BdgH1WdqpqatoZXFPdWV63/ALy7z7WBQqaRYVLmFd2sU6eXHEUuLio9mfVW78vkgKvQLPe3uiQzvKWd1esuT+fxA9Rs7WNRVI20E08p7qyn6XX/AM8+8+1gVwP/2Q==">
            <a:hlinkClick r:id="rId6"/>
          </p:cNvPr>
          <p:cNvSpPr>
            <a:spLocks noChangeAspect="1" noChangeArrowheads="1"/>
          </p:cNvSpPr>
          <p:nvPr/>
        </p:nvSpPr>
        <p:spPr bwMode="auto">
          <a:xfrm>
            <a:off x="117475" y="-1227138"/>
            <a:ext cx="3581400" cy="2562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66" y="5479474"/>
            <a:ext cx="2653433" cy="125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17" y="96180"/>
            <a:ext cx="1330180" cy="86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2514" y="107658"/>
            <a:ext cx="1698175" cy="899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5019" y="123319"/>
            <a:ext cx="1226488" cy="81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8024" y="5479474"/>
            <a:ext cx="3165330" cy="1226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8818" y="71007"/>
            <a:ext cx="140667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5953" y="124691"/>
            <a:ext cx="1446911" cy="82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975" y="124691"/>
            <a:ext cx="1523379" cy="953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150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Coalition of the Radical Left</a:t>
            </a:r>
            <a:endParaRPr lang="en-US" dirty="0"/>
          </a:p>
        </p:txBody>
      </p:sp>
      <p:sp>
        <p:nvSpPr>
          <p:cNvPr id="3" name="Content Placeholder 2"/>
          <p:cNvSpPr>
            <a:spLocks noGrp="1"/>
          </p:cNvSpPr>
          <p:nvPr>
            <p:ph idx="1"/>
          </p:nvPr>
        </p:nvSpPr>
        <p:spPr/>
        <p:txBody>
          <a:bodyPr>
            <a:normAutofit fontScale="92500"/>
          </a:bodyPr>
          <a:lstStyle/>
          <a:p>
            <a:r>
              <a:rPr lang="en-US" dirty="0" smtClean="0"/>
              <a:t>Formed in 2001. Did not enter an election until 2004.</a:t>
            </a:r>
          </a:p>
          <a:p>
            <a:r>
              <a:rPr lang="en-US" dirty="0" smtClean="0"/>
              <a:t>View Point: 1/3 Libertarian. 1/3 Democratic. 1/3 Socialist.</a:t>
            </a:r>
          </a:p>
          <a:p>
            <a:r>
              <a:rPr lang="en-US" dirty="0" smtClean="0"/>
              <a:t>Greek Parliament Seats: 71 of the 300.</a:t>
            </a:r>
          </a:p>
          <a:p>
            <a:r>
              <a:rPr lang="en-US" dirty="0" smtClean="0"/>
              <a:t>European Parliament Seats: 1 of the 22.</a:t>
            </a:r>
          </a:p>
          <a:p>
            <a:r>
              <a:rPr lang="en-US" dirty="0" smtClean="0"/>
              <a:t>Regional Government Members: 17 of the 725.</a:t>
            </a:r>
          </a:p>
          <a:p>
            <a:r>
              <a:rPr lang="en-US" dirty="0" smtClean="0"/>
              <a:t>Municipality Officials: 0.</a:t>
            </a:r>
          </a:p>
          <a:p>
            <a:endParaRPr lang="en-US" dirty="0"/>
          </a:p>
        </p:txBody>
      </p:sp>
    </p:spTree>
    <p:extLst>
      <p:ext uri="{BB962C8B-B14F-4D97-AF65-F5344CB8AC3E}">
        <p14:creationId xmlns:p14="http://schemas.microsoft.com/office/powerpoint/2010/main" val="2491999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152400"/>
            <a:ext cx="8534400" cy="1600200"/>
          </a:xfrm>
        </p:spPr>
        <p:txBody>
          <a:bodyPr>
            <a:normAutofit fontScale="90000"/>
          </a:bodyPr>
          <a:lstStyle/>
          <a:p>
            <a:r>
              <a:rPr lang="en-US" b="1" dirty="0" smtClean="0">
                <a:solidFill>
                  <a:schemeClr val="bg1"/>
                </a:solidFill>
                <a:effectLst/>
              </a:rPr>
              <a:t>Communist Party of Greece (KKE) [Dimitris KOUTSOUMBAS] </a:t>
            </a:r>
            <a:r>
              <a:rPr lang="en-US" b="1" dirty="0" smtClean="0">
                <a:effectLst/>
              </a:rPr>
              <a:t/>
            </a:r>
            <a:br>
              <a:rPr lang="en-US" b="1" dirty="0" smtClean="0">
                <a:effectLst/>
              </a:rPr>
            </a:br>
            <a:endParaRPr lang="en-US" dirty="0"/>
          </a:p>
        </p:txBody>
      </p:sp>
      <p:sp>
        <p:nvSpPr>
          <p:cNvPr id="3" name="Content Placeholder 2"/>
          <p:cNvSpPr>
            <a:spLocks noGrp="1"/>
          </p:cNvSpPr>
          <p:nvPr>
            <p:ph idx="1"/>
          </p:nvPr>
        </p:nvSpPr>
        <p:spPr>
          <a:xfrm>
            <a:off x="457200" y="1905000"/>
            <a:ext cx="8229600" cy="4525963"/>
          </a:xfrm>
        </p:spPr>
        <p:txBody>
          <a:bodyPr>
            <a:normAutofit lnSpcReduction="10000"/>
          </a:bodyPr>
          <a:lstStyle/>
          <a:p>
            <a:r>
              <a:rPr lang="en-US" b="1" dirty="0" smtClean="0">
                <a:solidFill>
                  <a:srgbClr val="FF0000"/>
                </a:solidFill>
              </a:rPr>
              <a:t>Founded: November 4</a:t>
            </a:r>
            <a:r>
              <a:rPr lang="en-US" b="1" baseline="30000" dirty="0" smtClean="0">
                <a:solidFill>
                  <a:srgbClr val="FF0000"/>
                </a:solidFill>
              </a:rPr>
              <a:t>th</a:t>
            </a:r>
            <a:r>
              <a:rPr lang="en-US" b="1" dirty="0" smtClean="0">
                <a:solidFill>
                  <a:srgbClr val="FF0000"/>
                </a:solidFill>
              </a:rPr>
              <a:t>, 1918.</a:t>
            </a:r>
          </a:p>
          <a:p>
            <a:r>
              <a:rPr lang="en-US" b="1" dirty="0" smtClean="0">
                <a:solidFill>
                  <a:srgbClr val="FF0000"/>
                </a:solidFill>
              </a:rPr>
              <a:t>View Point: 100% Communist. </a:t>
            </a:r>
          </a:p>
          <a:p>
            <a:r>
              <a:rPr lang="en-US" b="1" dirty="0" smtClean="0">
                <a:solidFill>
                  <a:srgbClr val="FF0000"/>
                </a:solidFill>
              </a:rPr>
              <a:t>Has led and organized most of the recent rallies and sit-in's. </a:t>
            </a:r>
          </a:p>
          <a:p>
            <a:r>
              <a:rPr lang="en-US" b="1" dirty="0" smtClean="0">
                <a:solidFill>
                  <a:srgbClr val="FF0000"/>
                </a:solidFill>
              </a:rPr>
              <a:t>Greek Parliament Seats: 12 of 300.</a:t>
            </a:r>
          </a:p>
          <a:p>
            <a:r>
              <a:rPr lang="en-US" b="1" dirty="0" smtClean="0">
                <a:solidFill>
                  <a:srgbClr val="FF0000"/>
                </a:solidFill>
              </a:rPr>
              <a:t>European Parliament Seats: 2 of 22.</a:t>
            </a:r>
          </a:p>
          <a:p>
            <a:r>
              <a:rPr lang="en-US" b="1" dirty="0" smtClean="0">
                <a:solidFill>
                  <a:srgbClr val="FF0000"/>
                </a:solidFill>
              </a:rPr>
              <a:t>Regional Government Members: 42 of 725.</a:t>
            </a:r>
          </a:p>
          <a:p>
            <a:r>
              <a:rPr lang="en-US" b="1" dirty="0" smtClean="0">
                <a:solidFill>
                  <a:srgbClr val="FF0000"/>
                </a:solidFill>
              </a:rPr>
              <a:t>Elected Municipality Officials: 0 of 12,978.</a:t>
            </a:r>
            <a:endParaRPr lang="en-US" b="1" dirty="0">
              <a:solidFill>
                <a:srgbClr val="FF0000"/>
              </a:solidFill>
            </a:endParaRPr>
          </a:p>
        </p:txBody>
      </p:sp>
    </p:spTree>
    <p:extLst>
      <p:ext uri="{BB962C8B-B14F-4D97-AF65-F5344CB8AC3E}">
        <p14:creationId xmlns:p14="http://schemas.microsoft.com/office/powerpoint/2010/main" val="2615078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rPr>
              <a:t>Democratic Left (DIMAR) [Fotios KOUVELIS]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Founded: June 27</a:t>
            </a:r>
            <a:r>
              <a:rPr lang="en-US" baseline="30000" dirty="0" smtClean="0"/>
              <a:t>th</a:t>
            </a:r>
            <a:r>
              <a:rPr lang="en-US" dirty="0" smtClean="0"/>
              <a:t>, 2010.</a:t>
            </a:r>
          </a:p>
          <a:p>
            <a:r>
              <a:rPr lang="en-US" dirty="0" smtClean="0"/>
              <a:t>Promotes Individual Rights and Freedoms.</a:t>
            </a:r>
          </a:p>
          <a:p>
            <a:r>
              <a:rPr lang="en-US" dirty="0" smtClean="0"/>
              <a:t>Promotes extreme Government and Business Regulations.</a:t>
            </a:r>
          </a:p>
          <a:p>
            <a:r>
              <a:rPr lang="en-US" dirty="0" smtClean="0"/>
              <a:t>Greek Parliament Seats: 14 of the 300.</a:t>
            </a:r>
          </a:p>
          <a:p>
            <a:r>
              <a:rPr lang="en-US" dirty="0" smtClean="0"/>
              <a:t>European Parliament Seats: 1 of the 22.</a:t>
            </a:r>
          </a:p>
          <a:p>
            <a:r>
              <a:rPr lang="en-US" dirty="0" smtClean="0"/>
              <a:t>Regional Government Officials: 7 of the 725.</a:t>
            </a:r>
          </a:p>
          <a:p>
            <a:r>
              <a:rPr lang="en-US" dirty="0" smtClean="0"/>
              <a:t>Municipality Officials: 0 of the 12,978.</a:t>
            </a:r>
          </a:p>
          <a:p>
            <a:r>
              <a:rPr lang="en-US" dirty="0" smtClean="0"/>
              <a:t>Website: </a:t>
            </a:r>
            <a:r>
              <a:rPr lang="en-US" dirty="0" smtClean="0">
                <a:hlinkClick r:id="rId2"/>
              </a:rPr>
              <a:t>http://www.dimokratikiaristera.gr/</a:t>
            </a:r>
            <a:r>
              <a:rPr lang="en-US" dirty="0" smtClean="0"/>
              <a:t> </a:t>
            </a:r>
          </a:p>
          <a:p>
            <a:endParaRPr lang="en-US" dirty="0"/>
          </a:p>
        </p:txBody>
      </p:sp>
    </p:spTree>
    <p:extLst>
      <p:ext uri="{BB962C8B-B14F-4D97-AF65-F5344CB8AC3E}">
        <p14:creationId xmlns:p14="http://schemas.microsoft.com/office/powerpoint/2010/main" val="2598238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rPr>
              <a:t>Ecologist Greens [Nikos CHRYSOGELOS]</a:t>
            </a:r>
            <a:endParaRPr lang="en-US" dirty="0"/>
          </a:p>
        </p:txBody>
      </p:sp>
      <p:sp>
        <p:nvSpPr>
          <p:cNvPr id="3" name="Content Placeholder 2"/>
          <p:cNvSpPr>
            <a:spLocks noGrp="1"/>
          </p:cNvSpPr>
          <p:nvPr>
            <p:ph idx="1"/>
          </p:nvPr>
        </p:nvSpPr>
        <p:spPr/>
        <p:txBody>
          <a:bodyPr>
            <a:normAutofit lnSpcReduction="10000"/>
          </a:bodyPr>
          <a:lstStyle/>
          <a:p>
            <a:r>
              <a:rPr lang="en-US" dirty="0" smtClean="0"/>
              <a:t>Founded: December 7</a:t>
            </a:r>
            <a:r>
              <a:rPr lang="en-US" baseline="30000" dirty="0" smtClean="0"/>
              <a:t>th</a:t>
            </a:r>
            <a:r>
              <a:rPr lang="en-US" dirty="0" smtClean="0"/>
              <a:t>, 2002.</a:t>
            </a:r>
          </a:p>
          <a:p>
            <a:r>
              <a:rPr lang="en-US" dirty="0" smtClean="0"/>
              <a:t>View Points:  Environment, Wildlife Preservation and Alternative Fuels.</a:t>
            </a:r>
          </a:p>
          <a:p>
            <a:r>
              <a:rPr lang="en-US" dirty="0" smtClean="0"/>
              <a:t>Greek Parliament Seats: 0.</a:t>
            </a:r>
          </a:p>
          <a:p>
            <a:r>
              <a:rPr lang="en-US" dirty="0" smtClean="0"/>
              <a:t>European Parliament Seats: 1 of 22.</a:t>
            </a:r>
          </a:p>
          <a:p>
            <a:r>
              <a:rPr lang="en-US" dirty="0" smtClean="0"/>
              <a:t>Regional Government Officials: 13 of 725.</a:t>
            </a:r>
          </a:p>
          <a:p>
            <a:r>
              <a:rPr lang="en-US" dirty="0" smtClean="0"/>
              <a:t>Municipality Officials: 52 of 12,798.</a:t>
            </a:r>
          </a:p>
          <a:p>
            <a:r>
              <a:rPr lang="en-US" dirty="0" smtClean="0"/>
              <a:t>Website: </a:t>
            </a:r>
            <a:r>
              <a:rPr lang="en-US" dirty="0" smtClean="0">
                <a:hlinkClick r:id="rId2"/>
              </a:rPr>
              <a:t>http://www.ecogreens.gr/</a:t>
            </a:r>
            <a:r>
              <a:rPr lang="en-US" dirty="0" smtClean="0"/>
              <a:t> </a:t>
            </a:r>
            <a:endParaRPr lang="en-US" dirty="0"/>
          </a:p>
        </p:txBody>
      </p:sp>
    </p:spTree>
    <p:extLst>
      <p:ext uri="{BB962C8B-B14F-4D97-AF65-F5344CB8AC3E}">
        <p14:creationId xmlns:p14="http://schemas.microsoft.com/office/powerpoint/2010/main" val="1286801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normAutofit fontScale="90000"/>
          </a:bodyPr>
          <a:lstStyle/>
          <a:p>
            <a:r>
              <a:rPr lang="en-US" b="1" dirty="0" smtClean="0">
                <a:effectLst/>
              </a:rPr>
              <a:t>Golden Dawn [Nikolaos MICHALOLIAKOS] </a:t>
            </a:r>
            <a:br>
              <a:rPr lang="en-US" b="1" dirty="0" smtClean="0">
                <a:effectLst/>
              </a:rPr>
            </a:br>
            <a:endParaRPr lang="en-US" dirty="0"/>
          </a:p>
        </p:txBody>
      </p:sp>
      <p:sp>
        <p:nvSpPr>
          <p:cNvPr id="3" name="Content Placeholder 2"/>
          <p:cNvSpPr>
            <a:spLocks noGrp="1"/>
          </p:cNvSpPr>
          <p:nvPr>
            <p:ph idx="1"/>
          </p:nvPr>
        </p:nvSpPr>
        <p:spPr>
          <a:xfrm>
            <a:off x="457200" y="1981200"/>
            <a:ext cx="8229600" cy="4525963"/>
          </a:xfrm>
        </p:spPr>
        <p:txBody>
          <a:bodyPr>
            <a:normAutofit fontScale="77500" lnSpcReduction="20000"/>
          </a:bodyPr>
          <a:lstStyle/>
          <a:p>
            <a:r>
              <a:rPr lang="en-US" dirty="0" smtClean="0"/>
              <a:t>Founded: Jan 1</a:t>
            </a:r>
            <a:r>
              <a:rPr lang="en-US" baseline="30000" dirty="0" smtClean="0"/>
              <a:t>st</a:t>
            </a:r>
            <a:r>
              <a:rPr lang="en-US" dirty="0" smtClean="0"/>
              <a:t>, 1985.</a:t>
            </a:r>
          </a:p>
          <a:p>
            <a:r>
              <a:rPr lang="en-US" dirty="0" smtClean="0"/>
              <a:t>View Points: Anti Immigration. Pro Workers Right. Pro Job Creation. Anti Court Trials and Individual Rights. Is rumored as a Terrorist Organization and has had 14 high level Party Officials arrested since 2013 who deny the allegations &amp; are still awaiting Trial. 10 additional ones have been arrested &amp; tried. 4 were found innocent and 6 convicted of Treason.</a:t>
            </a:r>
          </a:p>
          <a:p>
            <a:r>
              <a:rPr lang="en-US" dirty="0" smtClean="0"/>
              <a:t>Greek Parliament Seats: 18 of 300. </a:t>
            </a:r>
          </a:p>
          <a:p>
            <a:r>
              <a:rPr lang="en-US" dirty="0" smtClean="0"/>
              <a:t>European Parliament Seats: 0 of 22.</a:t>
            </a:r>
          </a:p>
          <a:p>
            <a:r>
              <a:rPr lang="en-US" dirty="0" smtClean="0"/>
              <a:t>Regional Government Officials: 1 of 725.</a:t>
            </a:r>
          </a:p>
          <a:p>
            <a:r>
              <a:rPr lang="en-US" dirty="0" smtClean="0"/>
              <a:t>Municipality Officials: 1 of 12,798.</a:t>
            </a:r>
          </a:p>
          <a:p>
            <a:r>
              <a:rPr lang="en-US" dirty="0" smtClean="0"/>
              <a:t>Website: </a:t>
            </a:r>
            <a:r>
              <a:rPr lang="en-US" dirty="0" smtClean="0">
                <a:hlinkClick r:id="rId2"/>
              </a:rPr>
              <a:t>http://www.xryshaygh.com/</a:t>
            </a:r>
            <a:r>
              <a:rPr lang="en-US" dirty="0" smtClean="0"/>
              <a:t> </a:t>
            </a:r>
          </a:p>
          <a:p>
            <a:endParaRPr lang="en-US" dirty="0"/>
          </a:p>
        </p:txBody>
      </p:sp>
    </p:spTree>
    <p:extLst>
      <p:ext uri="{BB962C8B-B14F-4D97-AF65-F5344CB8AC3E}">
        <p14:creationId xmlns:p14="http://schemas.microsoft.com/office/powerpoint/2010/main" val="27152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rmAutofit fontScale="90000"/>
          </a:bodyPr>
          <a:lstStyle/>
          <a:p>
            <a:r>
              <a:rPr lang="en-US" sz="3300" b="1" dirty="0" smtClean="0">
                <a:effectLst/>
              </a:rPr>
              <a:t>Independent Greeks (ANEL) [Panayiotis (Panos) KAMMENOS] </a:t>
            </a:r>
            <a:r>
              <a:rPr lang="en-US" b="1" dirty="0" smtClean="0">
                <a:effectLst/>
              </a:rPr>
              <a:t/>
            </a:r>
            <a:br>
              <a:rPr lang="en-US" b="1" dirty="0" smtClean="0">
                <a:effectLst/>
              </a:rPr>
            </a:br>
            <a:endParaRPr lang="en-US" dirty="0"/>
          </a:p>
        </p:txBody>
      </p:sp>
      <p:sp>
        <p:nvSpPr>
          <p:cNvPr id="3" name="Content Placeholder 2"/>
          <p:cNvSpPr>
            <a:spLocks noGrp="1"/>
          </p:cNvSpPr>
          <p:nvPr>
            <p:ph idx="1"/>
          </p:nvPr>
        </p:nvSpPr>
        <p:spPr>
          <a:xfrm>
            <a:off x="228600" y="1295400"/>
            <a:ext cx="8687936" cy="5181600"/>
          </a:xfrm>
        </p:spPr>
        <p:txBody>
          <a:bodyPr>
            <a:normAutofit fontScale="85000" lnSpcReduction="20000"/>
          </a:bodyPr>
          <a:lstStyle/>
          <a:p>
            <a:r>
              <a:rPr lang="en-US" dirty="0" smtClean="0"/>
              <a:t>Founded Feb 24</a:t>
            </a:r>
            <a:r>
              <a:rPr lang="en-US" baseline="30000" dirty="0" smtClean="0"/>
              <a:t>th</a:t>
            </a:r>
            <a:r>
              <a:rPr lang="en-US" dirty="0" smtClean="0"/>
              <a:t>, 2012</a:t>
            </a:r>
          </a:p>
          <a:p>
            <a:r>
              <a:rPr lang="en-US" dirty="0" smtClean="0"/>
              <a:t>View Point: Anti Immigration and Pro Deportation. Promotes Religion taught in Schools. Calls for a massive increase to Education Funding &amp; Teacher Raises. Has a 100% Literacy Rate goal. Calls to make College cost $0 for Students. Calls to pay for the National Debt while rejecting EU &amp; IMF Funding. Wants to cut the Military and Police Force in half.</a:t>
            </a:r>
          </a:p>
          <a:p>
            <a:r>
              <a:rPr lang="en-US" dirty="0" smtClean="0"/>
              <a:t>Greek Parliament Seats: 17 of 300.</a:t>
            </a:r>
          </a:p>
          <a:p>
            <a:r>
              <a:rPr lang="en-US" dirty="0" smtClean="0"/>
              <a:t>European Parliament Seats and Regional Government Officials: 0.</a:t>
            </a:r>
          </a:p>
          <a:p>
            <a:r>
              <a:rPr lang="en-US" dirty="0" smtClean="0"/>
              <a:t>Municipality Officials: 200 of 12,798.</a:t>
            </a:r>
          </a:p>
          <a:p>
            <a:r>
              <a:rPr lang="en-US" dirty="0" smtClean="0"/>
              <a:t>Website: </a:t>
            </a:r>
            <a:r>
              <a:rPr lang="en-US" dirty="0" smtClean="0">
                <a:hlinkClick r:id="rId2"/>
              </a:rPr>
              <a:t>http://anexartitoiellines.gr/</a:t>
            </a:r>
            <a:r>
              <a:rPr lang="en-US" dirty="0" smtClean="0"/>
              <a:t> </a:t>
            </a:r>
          </a:p>
          <a:p>
            <a:endParaRPr lang="en-US" dirty="0"/>
          </a:p>
        </p:txBody>
      </p:sp>
    </p:spTree>
    <p:extLst>
      <p:ext uri="{BB962C8B-B14F-4D97-AF65-F5344CB8AC3E}">
        <p14:creationId xmlns:p14="http://schemas.microsoft.com/office/powerpoint/2010/main" val="725254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sz="4000" b="1" dirty="0" smtClean="0">
                <a:effectLst/>
              </a:rPr>
              <a:t>New Democracy (ND) [Antonios SAMARAS] </a:t>
            </a:r>
            <a:r>
              <a:rPr lang="en-US" b="1" dirty="0" smtClean="0">
                <a:effectLst/>
              </a:rPr>
              <a:t/>
            </a:r>
            <a:br>
              <a:rPr lang="en-US" b="1" dirty="0" smtClean="0">
                <a:effectLst/>
              </a:rPr>
            </a:br>
            <a:endParaRPr lang="en-US" dirty="0"/>
          </a:p>
        </p:txBody>
      </p:sp>
      <p:sp>
        <p:nvSpPr>
          <p:cNvPr id="3" name="Content Placeholder 2"/>
          <p:cNvSpPr>
            <a:spLocks noGrp="1"/>
          </p:cNvSpPr>
          <p:nvPr>
            <p:ph idx="1"/>
          </p:nvPr>
        </p:nvSpPr>
        <p:spPr/>
        <p:txBody>
          <a:bodyPr/>
          <a:lstStyle/>
          <a:p>
            <a:r>
              <a:rPr lang="en-US" dirty="0" smtClean="0"/>
              <a:t>Founded: October 4</a:t>
            </a:r>
            <a:r>
              <a:rPr lang="en-US" baseline="30000" dirty="0" smtClean="0"/>
              <a:t>th</a:t>
            </a:r>
            <a:r>
              <a:rPr lang="en-US" dirty="0" smtClean="0"/>
              <a:t>, 1974.</a:t>
            </a:r>
          </a:p>
          <a:p>
            <a:r>
              <a:rPr lang="en-US" dirty="0" smtClean="0"/>
              <a:t>View Point: Conservative. </a:t>
            </a:r>
          </a:p>
          <a:p>
            <a:r>
              <a:rPr lang="en-US" dirty="0" smtClean="0"/>
              <a:t>Greek Parliament Seats: 126 of 300.</a:t>
            </a:r>
          </a:p>
          <a:p>
            <a:r>
              <a:rPr lang="en-US" dirty="0" smtClean="0"/>
              <a:t>European Parliament Seats: 7 of 22.</a:t>
            </a:r>
          </a:p>
          <a:p>
            <a:r>
              <a:rPr lang="en-US" dirty="0" smtClean="0"/>
              <a:t>Regional Government Officials: 261 of 725.</a:t>
            </a:r>
          </a:p>
          <a:p>
            <a:r>
              <a:rPr lang="en-US" dirty="0" smtClean="0"/>
              <a:t>Municipality Seats:  3,000 of 12,798.</a:t>
            </a:r>
          </a:p>
          <a:p>
            <a:r>
              <a:rPr lang="en-US" dirty="0" smtClean="0"/>
              <a:t>Website: </a:t>
            </a:r>
            <a:r>
              <a:rPr lang="en-US" dirty="0" smtClean="0">
                <a:hlinkClick r:id="rId2"/>
              </a:rPr>
              <a:t>http://www.nd.gr/</a:t>
            </a:r>
            <a:r>
              <a:rPr lang="en-US" dirty="0" smtClean="0"/>
              <a:t> </a:t>
            </a:r>
          </a:p>
          <a:p>
            <a:endParaRPr lang="en-US" dirty="0"/>
          </a:p>
        </p:txBody>
      </p:sp>
    </p:spTree>
    <p:extLst>
      <p:ext uri="{BB962C8B-B14F-4D97-AF65-F5344CB8AC3E}">
        <p14:creationId xmlns:p14="http://schemas.microsoft.com/office/powerpoint/2010/main" val="2280234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200" cy="1600200"/>
          </a:xfrm>
        </p:spPr>
        <p:txBody>
          <a:bodyPr>
            <a:normAutofit fontScale="90000"/>
          </a:bodyPr>
          <a:lstStyle/>
          <a:p>
            <a:r>
              <a:rPr lang="en-US" b="1" dirty="0" smtClean="0">
                <a:effectLst/>
              </a:rPr>
              <a:t>Panhellenic Socialist Movement (PASOK) [Evangels VENIZELOS] </a:t>
            </a:r>
            <a:br>
              <a:rPr lang="en-US" b="1" dirty="0" smtClean="0">
                <a:effectLst/>
              </a:rPr>
            </a:br>
            <a:endParaRPr lang="en-US" dirty="0"/>
          </a:p>
        </p:txBody>
      </p:sp>
      <p:sp>
        <p:nvSpPr>
          <p:cNvPr id="3" name="Content Placeholder 2"/>
          <p:cNvSpPr>
            <a:spLocks noGrp="1"/>
          </p:cNvSpPr>
          <p:nvPr>
            <p:ph idx="1"/>
          </p:nvPr>
        </p:nvSpPr>
        <p:spPr>
          <a:xfrm>
            <a:off x="457200" y="1981200"/>
            <a:ext cx="8229600" cy="4525963"/>
          </a:xfrm>
        </p:spPr>
        <p:txBody>
          <a:bodyPr/>
          <a:lstStyle/>
          <a:p>
            <a:r>
              <a:rPr lang="en-US" dirty="0" smtClean="0"/>
              <a:t>Founded: September 3</a:t>
            </a:r>
            <a:r>
              <a:rPr lang="en-US" baseline="30000" dirty="0" smtClean="0"/>
              <a:t>rd</a:t>
            </a:r>
            <a:r>
              <a:rPr lang="en-US" dirty="0" smtClean="0"/>
              <a:t>, 1974.</a:t>
            </a:r>
          </a:p>
          <a:p>
            <a:r>
              <a:rPr lang="en-US" dirty="0" smtClean="0"/>
              <a:t>View Point: Socialist.  </a:t>
            </a:r>
          </a:p>
          <a:p>
            <a:r>
              <a:rPr lang="en-US" dirty="0" smtClean="0"/>
              <a:t>Greek Parliament Seats: 27 of 300.</a:t>
            </a:r>
          </a:p>
          <a:p>
            <a:r>
              <a:rPr lang="en-US" dirty="0" smtClean="0"/>
              <a:t>European Parliament Seats: 6 of 22.</a:t>
            </a:r>
          </a:p>
          <a:p>
            <a:r>
              <a:rPr lang="en-US" dirty="0" smtClean="0"/>
              <a:t>Regional Government Officials: 373 of 725.</a:t>
            </a:r>
          </a:p>
          <a:p>
            <a:r>
              <a:rPr lang="en-US" dirty="0" smtClean="0"/>
              <a:t>Municipality Officials: 1,000 of 12,798.</a:t>
            </a:r>
          </a:p>
          <a:p>
            <a:r>
              <a:rPr lang="en-US" dirty="0" smtClean="0"/>
              <a:t>Website: </a:t>
            </a:r>
            <a:r>
              <a:rPr lang="en-US" dirty="0" smtClean="0">
                <a:hlinkClick r:id="rId2"/>
              </a:rPr>
              <a:t>http://www.pasok.gr/portal/</a:t>
            </a:r>
            <a:r>
              <a:rPr lang="en-US" dirty="0" smtClean="0"/>
              <a:t>   </a:t>
            </a:r>
            <a:endParaRPr lang="en-US" dirty="0"/>
          </a:p>
        </p:txBody>
      </p:sp>
    </p:spTree>
    <p:extLst>
      <p:ext uri="{BB962C8B-B14F-4D97-AF65-F5344CB8AC3E}">
        <p14:creationId xmlns:p14="http://schemas.microsoft.com/office/powerpoint/2010/main" val="1334219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524000"/>
          </a:xfrm>
        </p:spPr>
        <p:txBody>
          <a:bodyPr>
            <a:normAutofit fontScale="90000"/>
          </a:bodyPr>
          <a:lstStyle/>
          <a:p>
            <a:r>
              <a:rPr lang="en-US" b="1" dirty="0" smtClean="0">
                <a:effectLst/>
              </a:rPr>
              <a:t>Popular Orthodox Rally (LAOS) [Georgios KARATZAFERIS] </a:t>
            </a:r>
            <a:br>
              <a:rPr lang="en-US" b="1" dirty="0" smtClean="0">
                <a:effectLst/>
              </a:rPr>
            </a:br>
            <a:endParaRPr lang="en-US" dirty="0"/>
          </a:p>
        </p:txBody>
      </p:sp>
      <p:sp>
        <p:nvSpPr>
          <p:cNvPr id="3" name="Content Placeholder 2"/>
          <p:cNvSpPr>
            <a:spLocks noGrp="1"/>
          </p:cNvSpPr>
          <p:nvPr>
            <p:ph idx="1"/>
          </p:nvPr>
        </p:nvSpPr>
        <p:spPr>
          <a:xfrm>
            <a:off x="533400" y="1981200"/>
            <a:ext cx="8229600" cy="4525963"/>
          </a:xfrm>
        </p:spPr>
        <p:txBody>
          <a:bodyPr/>
          <a:lstStyle/>
          <a:p>
            <a:r>
              <a:rPr lang="en-US" dirty="0" smtClean="0"/>
              <a:t>Founded: September 14</a:t>
            </a:r>
            <a:r>
              <a:rPr lang="en-US" baseline="30000" dirty="0" smtClean="0"/>
              <a:t>th</a:t>
            </a:r>
            <a:r>
              <a:rPr lang="en-US" dirty="0" smtClean="0"/>
              <a:t>, 2000.</a:t>
            </a:r>
          </a:p>
          <a:p>
            <a:r>
              <a:rPr lang="en-US" dirty="0" smtClean="0"/>
              <a:t>View Point: Anti Globalization. Pro Women’s Rights.  Calls to withdraw membership from the EU. Calls to increase the Military.</a:t>
            </a:r>
          </a:p>
          <a:p>
            <a:r>
              <a:rPr lang="en-US" dirty="0" smtClean="0"/>
              <a:t>Greek Parliament Seats: 0.</a:t>
            </a:r>
          </a:p>
          <a:p>
            <a:r>
              <a:rPr lang="en-US" dirty="0" smtClean="0"/>
              <a:t>European Parliament Seats: 2 of 22.</a:t>
            </a:r>
          </a:p>
          <a:p>
            <a:r>
              <a:rPr lang="en-US" dirty="0" smtClean="0"/>
              <a:t>Regional Government Officials: 121 of 725.</a:t>
            </a:r>
          </a:p>
          <a:p>
            <a:r>
              <a:rPr lang="en-US" dirty="0" smtClean="0"/>
              <a:t>Municipality Officials: 437 of 12,798. </a:t>
            </a:r>
          </a:p>
          <a:p>
            <a:endParaRPr lang="en-US" dirty="0"/>
          </a:p>
        </p:txBody>
      </p:sp>
    </p:spTree>
    <p:extLst>
      <p:ext uri="{BB962C8B-B14F-4D97-AF65-F5344CB8AC3E}">
        <p14:creationId xmlns:p14="http://schemas.microsoft.com/office/powerpoint/2010/main" val="814994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Political Parties in Turkey</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solidFill>
                  <a:schemeClr val="bg1"/>
                </a:solidFill>
                <a:effectLst/>
              </a:rPr>
              <a:t>Democratic Left Party (DSP) [Masum TURKER]</a:t>
            </a:r>
          </a:p>
          <a:p>
            <a:r>
              <a:rPr lang="en-US" b="1" dirty="0" smtClean="0">
                <a:solidFill>
                  <a:schemeClr val="bg1"/>
                </a:solidFill>
                <a:effectLst/>
              </a:rPr>
              <a:t>Democratic Party (DP) [Namik Kemal ZEYBEK] </a:t>
            </a:r>
          </a:p>
          <a:p>
            <a:r>
              <a:rPr lang="en-US" b="1" dirty="0" smtClean="0">
                <a:solidFill>
                  <a:schemeClr val="bg1"/>
                </a:solidFill>
                <a:effectLst/>
              </a:rPr>
              <a:t>Felicity Party (SP) [Mustafa KAMALAK]    </a:t>
            </a:r>
          </a:p>
          <a:p>
            <a:r>
              <a:rPr lang="en-US" b="1" dirty="0" smtClean="0">
                <a:solidFill>
                  <a:schemeClr val="bg1"/>
                </a:solidFill>
                <a:effectLst/>
              </a:rPr>
              <a:t>Freedom and Solidarity Party (ODP) [Alper TAS] </a:t>
            </a:r>
          </a:p>
          <a:p>
            <a:r>
              <a:rPr lang="en-US" b="1" dirty="0" smtClean="0">
                <a:solidFill>
                  <a:schemeClr val="bg1"/>
                </a:solidFill>
                <a:effectLst/>
              </a:rPr>
              <a:t>Grand Unity Party (BBP) [Yalcin TOPCU] </a:t>
            </a:r>
          </a:p>
          <a:p>
            <a:r>
              <a:rPr lang="en-US" b="1" dirty="0" smtClean="0">
                <a:solidFill>
                  <a:schemeClr val="bg1"/>
                </a:solidFill>
                <a:effectLst/>
              </a:rPr>
              <a:t>Justice and Development Party (AKP) [Recep Tayyip ERDOGAN] </a:t>
            </a:r>
          </a:p>
          <a:p>
            <a:r>
              <a:rPr lang="en-US" b="1" dirty="0" smtClean="0">
                <a:solidFill>
                  <a:schemeClr val="bg1"/>
                </a:solidFill>
                <a:effectLst/>
              </a:rPr>
              <a:t>Nationalist Movement Party (MHP) [Devlet BAHCELI] </a:t>
            </a:r>
          </a:p>
          <a:p>
            <a:r>
              <a:rPr lang="en-US" b="1" dirty="0" smtClean="0">
                <a:solidFill>
                  <a:schemeClr val="bg1"/>
                </a:solidFill>
                <a:effectLst/>
              </a:rPr>
              <a:t>Peace and Democracy Party (BDP) [Selahattin DEMIRTAS] </a:t>
            </a:r>
          </a:p>
          <a:p>
            <a:r>
              <a:rPr lang="en-US" b="1" dirty="0" smtClean="0">
                <a:solidFill>
                  <a:schemeClr val="bg1"/>
                </a:solidFill>
                <a:effectLst/>
              </a:rPr>
              <a:t>Republican People's Party  (CHP) [Kemal KILICDAROGLU] </a:t>
            </a:r>
          </a:p>
          <a:p>
            <a:r>
              <a:rPr lang="en-US" b="1" dirty="0" smtClean="0">
                <a:solidFill>
                  <a:schemeClr val="bg1"/>
                </a:solidFill>
                <a:effectLst/>
              </a:rPr>
              <a:t>Independent/Non Party Affiliated</a:t>
            </a:r>
            <a:r>
              <a:rPr lang="en-US" b="1" dirty="0" smtClean="0">
                <a:solidFill>
                  <a:schemeClr val="bg1"/>
                </a:solidFill>
              </a:rPr>
              <a:t>. </a:t>
            </a:r>
            <a:r>
              <a:rPr lang="en-US" b="1" dirty="0" smtClean="0">
                <a:solidFill>
                  <a:schemeClr val="bg1"/>
                </a:solidFill>
                <a:effectLst/>
              </a:rPr>
              <a:t> </a:t>
            </a:r>
          </a:p>
          <a:p>
            <a:endParaRPr lang="en-US" dirty="0"/>
          </a:p>
        </p:txBody>
      </p:sp>
    </p:spTree>
    <p:extLst>
      <p:ext uri="{BB962C8B-B14F-4D97-AF65-F5344CB8AC3E}">
        <p14:creationId xmlns:p14="http://schemas.microsoft.com/office/powerpoint/2010/main" val="417718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www.linkonlearning.com/public/anthems/images/Greece_flag.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3.bp.blogspot.com/_BH-XYzzgHX0/TFGvy5ksaGI/AAAAAAAABe0/5kOBHcwcvqI/s1600/greek.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982"/>
            <a:ext cx="9144000" cy="12624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91737" y="732851"/>
            <a:ext cx="7543800" cy="732515"/>
          </a:xfrm>
        </p:spPr>
        <p:txBody>
          <a:bodyPr>
            <a:normAutofit/>
          </a:bodyPr>
          <a:lstStyle/>
          <a:p>
            <a:r>
              <a:rPr lang="en-US" sz="2800" dirty="0" smtClean="0"/>
              <a:t>National Anthem of Greece: Hymn to Liberty: </a:t>
            </a:r>
            <a:endParaRPr lang="en-US" sz="2800" dirty="0"/>
          </a:p>
        </p:txBody>
      </p:sp>
      <p:pic>
        <p:nvPicPr>
          <p:cNvPr id="5" name="greeknationalanthem.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81000" y="609600"/>
            <a:ext cx="609600" cy="609600"/>
          </a:xfrm>
        </p:spPr>
      </p:pic>
      <p:sp>
        <p:nvSpPr>
          <p:cNvPr id="6" name="TextBox 5"/>
          <p:cNvSpPr txBox="1"/>
          <p:nvPr/>
        </p:nvSpPr>
        <p:spPr>
          <a:xfrm>
            <a:off x="533400" y="1399402"/>
            <a:ext cx="3962400" cy="2585323"/>
          </a:xfrm>
          <a:prstGeom prst="rect">
            <a:avLst/>
          </a:prstGeom>
          <a:noFill/>
        </p:spPr>
        <p:txBody>
          <a:bodyPr wrap="square" rtlCol="0">
            <a:spAutoFit/>
          </a:bodyPr>
          <a:lstStyle/>
          <a:p>
            <a:r>
              <a:rPr lang="en-US" b="1" dirty="0" smtClean="0"/>
              <a:t>Greek Words: </a:t>
            </a:r>
            <a:r>
              <a:rPr lang="el-GR" b="1" dirty="0"/>
              <a:t>Σε γνωρίζω από την κόψη</a:t>
            </a:r>
            <a:br>
              <a:rPr lang="el-GR" b="1" dirty="0"/>
            </a:br>
            <a:r>
              <a:rPr lang="el-GR" b="1" dirty="0"/>
              <a:t>του σπαθιού την τρομερή,</a:t>
            </a:r>
            <a:br>
              <a:rPr lang="el-GR" b="1" dirty="0"/>
            </a:br>
            <a:r>
              <a:rPr lang="el-GR" b="1" dirty="0"/>
              <a:t>σε γνωρίζω από την όψη</a:t>
            </a:r>
            <a:br>
              <a:rPr lang="el-GR" b="1" dirty="0"/>
            </a:br>
            <a:r>
              <a:rPr lang="el-GR" b="1" dirty="0"/>
              <a:t>που με βια μετράει την γη.</a:t>
            </a:r>
          </a:p>
          <a:p>
            <a:r>
              <a:rPr lang="el-GR" b="1" dirty="0"/>
              <a:t>Απ’ τα κόκκαλα βγαλμένη</a:t>
            </a:r>
            <a:br>
              <a:rPr lang="el-GR" b="1" dirty="0"/>
            </a:br>
            <a:r>
              <a:rPr lang="el-GR" b="1" dirty="0"/>
              <a:t>των Ελλήνων τα ιερά,</a:t>
            </a:r>
            <a:br>
              <a:rPr lang="el-GR" b="1" dirty="0"/>
            </a:br>
            <a:r>
              <a:rPr lang="el-GR" b="1" dirty="0"/>
              <a:t>και σαν πρώτα ανδρειωμένη,</a:t>
            </a:r>
            <a:br>
              <a:rPr lang="el-GR" b="1" dirty="0"/>
            </a:br>
            <a:r>
              <a:rPr lang="el-GR" b="1" dirty="0"/>
              <a:t>χαίρε, ω χαίρε, Ελευθεριά</a:t>
            </a:r>
            <a:r>
              <a:rPr lang="el-GR" b="1" dirty="0" smtClean="0"/>
              <a:t>!</a:t>
            </a:r>
            <a:endParaRPr lang="el-GR" b="1" dirty="0"/>
          </a:p>
        </p:txBody>
      </p:sp>
      <p:sp>
        <p:nvSpPr>
          <p:cNvPr id="7" name="TextBox 6"/>
          <p:cNvSpPr txBox="1"/>
          <p:nvPr/>
        </p:nvSpPr>
        <p:spPr>
          <a:xfrm>
            <a:off x="4495800" y="1388029"/>
            <a:ext cx="4267200" cy="2585323"/>
          </a:xfrm>
          <a:prstGeom prst="rect">
            <a:avLst/>
          </a:prstGeom>
          <a:noFill/>
        </p:spPr>
        <p:txBody>
          <a:bodyPr wrap="square" rtlCol="0">
            <a:spAutoFit/>
          </a:bodyPr>
          <a:lstStyle/>
          <a:p>
            <a:r>
              <a:rPr lang="en-US" b="1" dirty="0" smtClean="0"/>
              <a:t>American English Translations:  Version 1: </a:t>
            </a:r>
            <a:r>
              <a:rPr lang="en-US" b="1" dirty="0"/>
              <a:t>We knew thee of old,</a:t>
            </a:r>
            <a:br>
              <a:rPr lang="en-US" b="1" dirty="0"/>
            </a:br>
            <a:r>
              <a:rPr lang="en-US" b="1" dirty="0"/>
              <a:t>Oh, divinely restored,</a:t>
            </a:r>
            <a:br>
              <a:rPr lang="en-US" b="1" dirty="0"/>
            </a:br>
            <a:r>
              <a:rPr lang="en-US" b="1" dirty="0"/>
              <a:t>By the lights of thine eyes</a:t>
            </a:r>
            <a:br>
              <a:rPr lang="en-US" b="1" dirty="0"/>
            </a:br>
            <a:r>
              <a:rPr lang="en-US" b="1" dirty="0"/>
              <a:t>And the light of thy Sword</a:t>
            </a:r>
          </a:p>
          <a:p>
            <a:r>
              <a:rPr lang="en-US" b="1" dirty="0"/>
              <a:t>From the graves of our slain</a:t>
            </a:r>
            <a:br>
              <a:rPr lang="en-US" b="1" dirty="0"/>
            </a:br>
            <a:r>
              <a:rPr lang="en-US" b="1" dirty="0"/>
              <a:t>Shall thy </a:t>
            </a:r>
            <a:r>
              <a:rPr lang="en-US" b="1" dirty="0" smtClean="0"/>
              <a:t>valor </a:t>
            </a:r>
            <a:r>
              <a:rPr lang="en-US" b="1" dirty="0"/>
              <a:t>prevail</a:t>
            </a:r>
            <a:br>
              <a:rPr lang="en-US" b="1" dirty="0"/>
            </a:br>
            <a:r>
              <a:rPr lang="en-US" b="1" dirty="0"/>
              <a:t>As we greet thee again-</a:t>
            </a:r>
            <a:br>
              <a:rPr lang="en-US" b="1" dirty="0"/>
            </a:br>
            <a:r>
              <a:rPr lang="en-US" b="1" dirty="0"/>
              <a:t>Hail, Liberty! </a:t>
            </a:r>
            <a:r>
              <a:rPr lang="en-US" b="1" dirty="0" smtClean="0"/>
              <a:t>Hail!</a:t>
            </a:r>
            <a:endParaRPr lang="en-US" b="1" dirty="0"/>
          </a:p>
        </p:txBody>
      </p:sp>
      <p:sp>
        <p:nvSpPr>
          <p:cNvPr id="8" name="TextBox 7"/>
          <p:cNvSpPr txBox="1"/>
          <p:nvPr/>
        </p:nvSpPr>
        <p:spPr>
          <a:xfrm>
            <a:off x="152400" y="3995678"/>
            <a:ext cx="3657600" cy="2585323"/>
          </a:xfrm>
          <a:prstGeom prst="rect">
            <a:avLst/>
          </a:prstGeom>
          <a:noFill/>
        </p:spPr>
        <p:txBody>
          <a:bodyPr wrap="square" rtlCol="0">
            <a:spAutoFit/>
          </a:bodyPr>
          <a:lstStyle/>
          <a:p>
            <a:r>
              <a:rPr lang="en-US" b="1" dirty="0" smtClean="0"/>
              <a:t>American English Translation Version 2: </a:t>
            </a:r>
            <a:r>
              <a:rPr lang="en-US" b="1" dirty="0"/>
              <a:t>I </a:t>
            </a:r>
            <a:r>
              <a:rPr lang="en-US" b="1" dirty="0" smtClean="0"/>
              <a:t>recognize </a:t>
            </a:r>
            <a:r>
              <a:rPr lang="en-US" b="1" dirty="0"/>
              <a:t>you from</a:t>
            </a:r>
            <a:br>
              <a:rPr lang="en-US" b="1" dirty="0"/>
            </a:br>
            <a:r>
              <a:rPr lang="en-US" b="1" dirty="0"/>
              <a:t>The fearsome sword's blade ,</a:t>
            </a:r>
            <a:br>
              <a:rPr lang="en-US" b="1" dirty="0"/>
            </a:br>
            <a:r>
              <a:rPr lang="en-US" b="1" dirty="0"/>
              <a:t>I </a:t>
            </a:r>
            <a:r>
              <a:rPr lang="en-US" b="1" dirty="0" smtClean="0"/>
              <a:t>recognize </a:t>
            </a:r>
            <a:r>
              <a:rPr lang="en-US" b="1" dirty="0"/>
              <a:t>you from the look</a:t>
            </a:r>
            <a:br>
              <a:rPr lang="en-US" b="1" dirty="0"/>
            </a:br>
            <a:r>
              <a:rPr lang="en-US" b="1" dirty="0"/>
              <a:t>who measures the earth in hurry.</a:t>
            </a:r>
          </a:p>
          <a:p>
            <a:r>
              <a:rPr lang="en-US" b="1" dirty="0"/>
              <a:t>Derived</a:t>
            </a:r>
            <a:br>
              <a:rPr lang="en-US" b="1" dirty="0"/>
            </a:br>
            <a:r>
              <a:rPr lang="en-US" b="1" dirty="0"/>
              <a:t>From holly bones of Greeks ,</a:t>
            </a:r>
            <a:br>
              <a:rPr lang="en-US" b="1" dirty="0"/>
            </a:br>
            <a:r>
              <a:rPr lang="en-US" b="1" dirty="0"/>
              <a:t>valiant as before,</a:t>
            </a:r>
            <a:br>
              <a:rPr lang="en-US" b="1" dirty="0"/>
            </a:br>
            <a:r>
              <a:rPr lang="en-US" b="1" dirty="0"/>
              <a:t>Hail, oh hail, </a:t>
            </a:r>
            <a:r>
              <a:rPr lang="en-US" b="1" dirty="0" smtClean="0"/>
              <a:t>Liberty</a:t>
            </a:r>
            <a:r>
              <a:rPr lang="en-US" b="1" dirty="0"/>
              <a:t>!</a:t>
            </a:r>
          </a:p>
        </p:txBody>
      </p:sp>
      <p:sp>
        <p:nvSpPr>
          <p:cNvPr id="9" name="TextBox 8"/>
          <p:cNvSpPr txBox="1"/>
          <p:nvPr/>
        </p:nvSpPr>
        <p:spPr>
          <a:xfrm>
            <a:off x="4267200" y="3995678"/>
            <a:ext cx="4267200" cy="2585323"/>
          </a:xfrm>
          <a:prstGeom prst="rect">
            <a:avLst/>
          </a:prstGeom>
          <a:noFill/>
        </p:spPr>
        <p:txBody>
          <a:bodyPr wrap="square" rtlCol="0">
            <a:spAutoFit/>
          </a:bodyPr>
          <a:lstStyle/>
          <a:p>
            <a:r>
              <a:rPr lang="en-US" b="1" dirty="0" smtClean="0"/>
              <a:t>American English Translation Version 3: </a:t>
            </a:r>
            <a:r>
              <a:rPr lang="en-US" b="1" dirty="0"/>
              <a:t>I do know thee by the direful</a:t>
            </a:r>
            <a:br>
              <a:rPr lang="en-US" b="1" dirty="0"/>
            </a:br>
            <a:r>
              <a:rPr lang="en-US" b="1" dirty="0"/>
              <a:t>cutting edge of thy sword</a:t>
            </a:r>
            <a:br>
              <a:rPr lang="en-US" b="1" dirty="0"/>
            </a:br>
            <a:r>
              <a:rPr lang="en-US" b="1" dirty="0"/>
              <a:t>I do know thine eye stare ireful</a:t>
            </a:r>
            <a:br>
              <a:rPr lang="en-US" b="1" dirty="0"/>
            </a:br>
            <a:r>
              <a:rPr lang="en-US" b="1" dirty="0"/>
              <a:t>counting fast the lands restored</a:t>
            </a:r>
          </a:p>
          <a:p>
            <a:r>
              <a:rPr lang="en-US" b="1" dirty="0"/>
              <a:t>Thou camest forth off the departed</a:t>
            </a:r>
            <a:br>
              <a:rPr lang="en-US" b="1" dirty="0"/>
            </a:br>
            <a:r>
              <a:rPr lang="en-US" b="1" dirty="0"/>
              <a:t>off the sacred bones of Greeks</a:t>
            </a:r>
            <a:br>
              <a:rPr lang="en-US" b="1" dirty="0"/>
            </a:br>
            <a:r>
              <a:rPr lang="en-US" b="1" dirty="0"/>
              <a:t>and like erstwhile stouthearted</a:t>
            </a:r>
            <a:br>
              <a:rPr lang="en-US" b="1" dirty="0"/>
            </a:br>
            <a:r>
              <a:rPr lang="en-US" b="1" dirty="0"/>
              <a:t>Hail oh hail thee </a:t>
            </a:r>
            <a:r>
              <a:rPr lang="en-US" b="1" dirty="0" smtClean="0"/>
              <a:t>Liberty!</a:t>
            </a:r>
            <a:endParaRPr lang="en-US" b="1" dirty="0"/>
          </a:p>
        </p:txBody>
      </p:sp>
    </p:spTree>
    <p:extLst>
      <p:ext uri="{BB962C8B-B14F-4D97-AF65-F5344CB8AC3E}">
        <p14:creationId xmlns:p14="http://schemas.microsoft.com/office/powerpoint/2010/main" val="15851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52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Democratic Left Party (DSP) [Masum TURKER]</a:t>
            </a:r>
            <a:br>
              <a:rPr lang="en-US" dirty="0" smtClean="0"/>
            </a:br>
            <a:endParaRPr lang="en-US" dirty="0"/>
          </a:p>
        </p:txBody>
      </p:sp>
      <p:sp>
        <p:nvSpPr>
          <p:cNvPr id="3" name="Content Placeholder 2"/>
          <p:cNvSpPr>
            <a:spLocks noGrp="1"/>
          </p:cNvSpPr>
          <p:nvPr>
            <p:ph idx="1"/>
          </p:nvPr>
        </p:nvSpPr>
        <p:spPr/>
        <p:txBody>
          <a:bodyPr/>
          <a:lstStyle/>
          <a:p>
            <a:r>
              <a:rPr lang="en-US" dirty="0" smtClean="0"/>
              <a:t>Founded November 14</a:t>
            </a:r>
            <a:r>
              <a:rPr lang="en-US" baseline="30000" dirty="0" smtClean="0"/>
              <a:t>th</a:t>
            </a:r>
            <a:r>
              <a:rPr lang="en-US" dirty="0" smtClean="0"/>
              <a:t>, 1985.</a:t>
            </a:r>
          </a:p>
          <a:p>
            <a:r>
              <a:rPr lang="en-US" dirty="0" smtClean="0"/>
              <a:t>View Point: ½ Socialist and ½ Democratic.</a:t>
            </a:r>
          </a:p>
          <a:p>
            <a:r>
              <a:rPr lang="en-US" dirty="0" smtClean="0"/>
              <a:t>Turkish Parliament Seats: 0.</a:t>
            </a:r>
          </a:p>
          <a:p>
            <a:r>
              <a:rPr lang="en-US" dirty="0" smtClean="0"/>
              <a:t>Municipality Officials: 61 of 2,919.</a:t>
            </a:r>
          </a:p>
        </p:txBody>
      </p:sp>
    </p:spTree>
    <p:extLst>
      <p:ext uri="{BB962C8B-B14F-4D97-AF65-F5344CB8AC3E}">
        <p14:creationId xmlns:p14="http://schemas.microsoft.com/office/powerpoint/2010/main" val="2212391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Democratic Party (DP) [Namik Kemal ZEYBEK] </a:t>
            </a:r>
            <a:br>
              <a:rPr lang="en-US" dirty="0" smtClean="0"/>
            </a:br>
            <a:endParaRPr lang="en-US" dirty="0"/>
          </a:p>
        </p:txBody>
      </p:sp>
      <p:sp>
        <p:nvSpPr>
          <p:cNvPr id="3" name="Content Placeholder 2"/>
          <p:cNvSpPr>
            <a:spLocks noGrp="1"/>
          </p:cNvSpPr>
          <p:nvPr>
            <p:ph idx="1"/>
          </p:nvPr>
        </p:nvSpPr>
        <p:spPr/>
        <p:txBody>
          <a:bodyPr/>
          <a:lstStyle/>
          <a:p>
            <a:r>
              <a:rPr lang="en-US" dirty="0" smtClean="0"/>
              <a:t>Founded: 1983.</a:t>
            </a:r>
          </a:p>
          <a:p>
            <a:r>
              <a:rPr lang="en-US" dirty="0" smtClean="0"/>
              <a:t>View Point: Wants to Privatize everything. </a:t>
            </a:r>
          </a:p>
          <a:p>
            <a:r>
              <a:rPr lang="en-US" dirty="0" smtClean="0"/>
              <a:t>Turkish Parliament Seats: 0.</a:t>
            </a:r>
          </a:p>
          <a:p>
            <a:r>
              <a:rPr lang="en-US" dirty="0" smtClean="0"/>
              <a:t>Municipality Officials: 148 of 2,919.</a:t>
            </a:r>
          </a:p>
          <a:p>
            <a:endParaRPr lang="en-US" dirty="0"/>
          </a:p>
        </p:txBody>
      </p:sp>
    </p:spTree>
    <p:extLst>
      <p:ext uri="{BB962C8B-B14F-4D97-AF65-F5344CB8AC3E}">
        <p14:creationId xmlns:p14="http://schemas.microsoft.com/office/powerpoint/2010/main" val="2123191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Felicity Party (SP) [Mustafa KAMALAK]</a:t>
            </a:r>
            <a:endParaRPr lang="en-US" dirty="0"/>
          </a:p>
        </p:txBody>
      </p:sp>
      <p:sp>
        <p:nvSpPr>
          <p:cNvPr id="3" name="Content Placeholder 2"/>
          <p:cNvSpPr>
            <a:spLocks noGrp="1"/>
          </p:cNvSpPr>
          <p:nvPr>
            <p:ph idx="1"/>
          </p:nvPr>
        </p:nvSpPr>
        <p:spPr/>
        <p:txBody>
          <a:bodyPr/>
          <a:lstStyle/>
          <a:p>
            <a:r>
              <a:rPr lang="en-US" dirty="0" smtClean="0"/>
              <a:t>Founded: July 20</a:t>
            </a:r>
            <a:r>
              <a:rPr lang="en-US" baseline="30000" dirty="0" smtClean="0"/>
              <a:t>th</a:t>
            </a:r>
            <a:r>
              <a:rPr lang="en-US" dirty="0" smtClean="0"/>
              <a:t>, 2001.</a:t>
            </a:r>
          </a:p>
          <a:p>
            <a:r>
              <a:rPr lang="en-US" dirty="0" smtClean="0"/>
              <a:t>View Points: Anti European Union. Favors a Strong Military. Isolationist except with other Middle Eastern Countries. Favors Sharia Law. Favors Media Censorship. </a:t>
            </a:r>
          </a:p>
          <a:p>
            <a:r>
              <a:rPr lang="en-US" dirty="0" smtClean="0"/>
              <a:t>Turkish Parliament Seats: 0.</a:t>
            </a:r>
          </a:p>
          <a:p>
            <a:r>
              <a:rPr lang="en-US" dirty="0" smtClean="0"/>
              <a:t>Municipality Officials: 80 of 2,919. </a:t>
            </a:r>
          </a:p>
          <a:p>
            <a:r>
              <a:rPr lang="en-US" dirty="0"/>
              <a:t>Website: </a:t>
            </a:r>
            <a:r>
              <a:rPr lang="en-US" dirty="0">
                <a:hlinkClick r:id="rId2"/>
              </a:rPr>
              <a:t>http://www.saadet.org.tr</a:t>
            </a:r>
            <a:r>
              <a:rPr lang="en-US" dirty="0" smtClean="0">
                <a:hlinkClick r:id="rId2"/>
              </a:rPr>
              <a:t>/</a:t>
            </a:r>
            <a:r>
              <a:rPr lang="en-US" dirty="0" smtClean="0"/>
              <a:t> </a:t>
            </a:r>
          </a:p>
        </p:txBody>
      </p:sp>
    </p:spTree>
    <p:extLst>
      <p:ext uri="{BB962C8B-B14F-4D97-AF65-F5344CB8AC3E}">
        <p14:creationId xmlns:p14="http://schemas.microsoft.com/office/powerpoint/2010/main" val="3098332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Freedom and Solidarity Party (ODP) [Alper TAS]</a:t>
            </a:r>
            <a:endParaRPr lang="en-US" dirty="0"/>
          </a:p>
        </p:txBody>
      </p:sp>
      <p:sp>
        <p:nvSpPr>
          <p:cNvPr id="3" name="Content Placeholder 2"/>
          <p:cNvSpPr>
            <a:spLocks noGrp="1"/>
          </p:cNvSpPr>
          <p:nvPr>
            <p:ph idx="1"/>
          </p:nvPr>
        </p:nvSpPr>
        <p:spPr>
          <a:xfrm>
            <a:off x="152400" y="1447800"/>
            <a:ext cx="8839200" cy="5029200"/>
          </a:xfrm>
        </p:spPr>
        <p:txBody>
          <a:bodyPr>
            <a:normAutofit lnSpcReduction="10000"/>
          </a:bodyPr>
          <a:lstStyle/>
          <a:p>
            <a:r>
              <a:rPr lang="en-US" dirty="0" smtClean="0"/>
              <a:t>Founded: 1996.</a:t>
            </a:r>
          </a:p>
          <a:p>
            <a:r>
              <a:rPr lang="en-US" dirty="0" smtClean="0"/>
              <a:t>View Point: Libertarian. Favors Private Industry, Open Trade Agreements. Pro European Union. Pro Women's Rights. Calls to end entitlement Spending and make Turkey Debt Free in 7 years while increasing the value of their currency and lowering inflation.</a:t>
            </a:r>
            <a:endParaRPr lang="en-US" dirty="0"/>
          </a:p>
          <a:p>
            <a:r>
              <a:rPr lang="en-US" dirty="0" smtClean="0"/>
              <a:t>Turkish Parliament Seats: 0.</a:t>
            </a:r>
          </a:p>
          <a:p>
            <a:r>
              <a:rPr lang="en-US" dirty="0" smtClean="0"/>
              <a:t>Municipality Officials: 4 of 2,919.</a:t>
            </a:r>
          </a:p>
          <a:p>
            <a:r>
              <a:rPr lang="en-US" dirty="0"/>
              <a:t>Website: </a:t>
            </a:r>
            <a:r>
              <a:rPr lang="en-US" dirty="0">
                <a:hlinkClick r:id="rId2"/>
              </a:rPr>
              <a:t>http://odp.org.tr</a:t>
            </a:r>
            <a:r>
              <a:rPr lang="en-US" dirty="0" smtClean="0">
                <a:hlinkClick r:id="rId2"/>
              </a:rPr>
              <a:t>/</a:t>
            </a:r>
            <a:r>
              <a:rPr lang="en-US" dirty="0" smtClean="0"/>
              <a:t> </a:t>
            </a:r>
          </a:p>
        </p:txBody>
      </p:sp>
    </p:spTree>
    <p:extLst>
      <p:ext uri="{BB962C8B-B14F-4D97-AF65-F5344CB8AC3E}">
        <p14:creationId xmlns:p14="http://schemas.microsoft.com/office/powerpoint/2010/main" val="1340494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Grand Unity Party (BBP) [Yalcin TOPCU]</a:t>
            </a:r>
            <a:endParaRPr lang="en-US" dirty="0"/>
          </a:p>
        </p:txBody>
      </p:sp>
      <p:sp>
        <p:nvSpPr>
          <p:cNvPr id="3" name="Content Placeholder 2"/>
          <p:cNvSpPr>
            <a:spLocks noGrp="1"/>
          </p:cNvSpPr>
          <p:nvPr>
            <p:ph idx="1"/>
          </p:nvPr>
        </p:nvSpPr>
        <p:spPr/>
        <p:txBody>
          <a:bodyPr/>
          <a:lstStyle/>
          <a:p>
            <a:r>
              <a:rPr lang="en-US" dirty="0" smtClean="0"/>
              <a:t>Founded: January 29</a:t>
            </a:r>
            <a:r>
              <a:rPr lang="en-US" baseline="30000" dirty="0" smtClean="0"/>
              <a:t>th</a:t>
            </a:r>
            <a:r>
              <a:rPr lang="en-US" dirty="0" smtClean="0"/>
              <a:t>, 1993.</a:t>
            </a:r>
          </a:p>
          <a:p>
            <a:r>
              <a:rPr lang="en-US" dirty="0" smtClean="0"/>
              <a:t>View Point: Calls for Church and State to be one.</a:t>
            </a:r>
          </a:p>
          <a:p>
            <a:r>
              <a:rPr lang="en-US" dirty="0" smtClean="0"/>
              <a:t>Turkish Parliament Seats: 0.</a:t>
            </a:r>
          </a:p>
          <a:p>
            <a:r>
              <a:rPr lang="en-US" dirty="0" smtClean="0"/>
              <a:t>Municipality Officials: 20 of 2,919.</a:t>
            </a:r>
          </a:p>
          <a:p>
            <a:r>
              <a:rPr lang="en-US" dirty="0"/>
              <a:t>Website: </a:t>
            </a:r>
            <a:r>
              <a:rPr lang="en-US" dirty="0">
                <a:hlinkClick r:id="rId2"/>
              </a:rPr>
              <a:t>http://www.bbp.org.tr</a:t>
            </a:r>
            <a:r>
              <a:rPr lang="en-US" dirty="0" smtClean="0">
                <a:hlinkClick r:id="rId2"/>
              </a:rPr>
              <a:t>/</a:t>
            </a:r>
            <a:r>
              <a:rPr lang="en-US" dirty="0" smtClean="0"/>
              <a:t> </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22708991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Justice and Development Party (AKP) [Recep Tayyip ERDOGAN] </a:t>
            </a:r>
            <a:br>
              <a:rPr lang="en-US" dirty="0" smtClean="0"/>
            </a:br>
            <a:endParaRPr lang="en-US" dirty="0"/>
          </a:p>
        </p:txBody>
      </p:sp>
      <p:sp>
        <p:nvSpPr>
          <p:cNvPr id="3" name="Content Placeholder 2"/>
          <p:cNvSpPr>
            <a:spLocks noGrp="1"/>
          </p:cNvSpPr>
          <p:nvPr>
            <p:ph idx="1"/>
          </p:nvPr>
        </p:nvSpPr>
        <p:spPr/>
        <p:txBody>
          <a:bodyPr/>
          <a:lstStyle/>
          <a:p>
            <a:r>
              <a:rPr lang="en-US" dirty="0" smtClean="0"/>
              <a:t>Founded: August 14</a:t>
            </a:r>
            <a:r>
              <a:rPr lang="en-US" baseline="30000" dirty="0" smtClean="0"/>
              <a:t>th</a:t>
            </a:r>
            <a:r>
              <a:rPr lang="en-US" dirty="0" smtClean="0"/>
              <a:t>, 2001.</a:t>
            </a:r>
          </a:p>
          <a:p>
            <a:r>
              <a:rPr lang="en-US" dirty="0" smtClean="0"/>
              <a:t>View Point: Promotes individual and business freedoms. Very Diplomatic. Lack of Action.</a:t>
            </a:r>
          </a:p>
          <a:p>
            <a:r>
              <a:rPr lang="en-US" dirty="0" smtClean="0"/>
              <a:t>Turkish Parliament Seats: 318 of 550.</a:t>
            </a:r>
          </a:p>
          <a:p>
            <a:r>
              <a:rPr lang="en-US" dirty="0" smtClean="0"/>
              <a:t>Municipality Officials: 688 of 2,919.</a:t>
            </a:r>
          </a:p>
          <a:p>
            <a:r>
              <a:rPr lang="en-US" dirty="0" smtClean="0"/>
              <a:t>2023 Plan.</a:t>
            </a:r>
          </a:p>
          <a:p>
            <a:r>
              <a:rPr lang="en-US" dirty="0"/>
              <a:t>Website: </a:t>
            </a:r>
            <a:r>
              <a:rPr lang="en-US" dirty="0">
                <a:hlinkClick r:id="rId2"/>
              </a:rPr>
              <a:t>http://</a:t>
            </a:r>
            <a:r>
              <a:rPr lang="en-US" dirty="0" smtClean="0">
                <a:hlinkClick r:id="rId2"/>
              </a:rPr>
              <a:t>www.akparti.org.tr/english</a:t>
            </a:r>
            <a:r>
              <a:rPr lang="en-US" dirty="0" smtClean="0"/>
              <a:t> </a:t>
            </a:r>
            <a:endParaRPr lang="en-US" dirty="0"/>
          </a:p>
        </p:txBody>
      </p:sp>
    </p:spTree>
    <p:extLst>
      <p:ext uri="{BB962C8B-B14F-4D97-AF65-F5344CB8AC3E}">
        <p14:creationId xmlns:p14="http://schemas.microsoft.com/office/powerpoint/2010/main" val="350312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Nationalist Movement Party (MHP) [Devlet BAHCELI]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Founded: Feb 9</a:t>
            </a:r>
            <a:r>
              <a:rPr lang="en-US" baseline="30000" dirty="0" smtClean="0"/>
              <a:t>th</a:t>
            </a:r>
            <a:r>
              <a:rPr lang="en-US" dirty="0" smtClean="0"/>
              <a:t>, 1969.</a:t>
            </a:r>
          </a:p>
          <a:p>
            <a:r>
              <a:rPr lang="en-US" dirty="0" smtClean="0"/>
              <a:t>View Point: Pro Turkish and Democracy. Does a bad job of communicating their 2023 vision and does not have enough seats to implement it. </a:t>
            </a:r>
          </a:p>
          <a:p>
            <a:r>
              <a:rPr lang="en-US" dirty="0" smtClean="0"/>
              <a:t>Turkish Parliament Seats: 53 of 550.</a:t>
            </a:r>
          </a:p>
          <a:p>
            <a:r>
              <a:rPr lang="en-US" dirty="0" smtClean="0"/>
              <a:t>Municipality Officials: 506 of 2,919.</a:t>
            </a:r>
          </a:p>
          <a:p>
            <a:r>
              <a:rPr lang="en-US" dirty="0"/>
              <a:t>Website: </a:t>
            </a:r>
            <a:r>
              <a:rPr lang="en-US" dirty="0">
                <a:hlinkClick r:id="rId2"/>
              </a:rPr>
              <a:t>http://</a:t>
            </a:r>
            <a:r>
              <a:rPr lang="en-US" dirty="0" smtClean="0">
                <a:hlinkClick r:id="rId2"/>
              </a:rPr>
              <a:t>www.mhp.org.tr/mhp_index.php</a:t>
            </a:r>
            <a:r>
              <a:rPr lang="en-US" dirty="0" smtClean="0"/>
              <a:t>  </a:t>
            </a:r>
            <a:endParaRPr lang="en-US" dirty="0"/>
          </a:p>
        </p:txBody>
      </p:sp>
    </p:spTree>
    <p:extLst>
      <p:ext uri="{BB962C8B-B14F-4D97-AF65-F5344CB8AC3E}">
        <p14:creationId xmlns:p14="http://schemas.microsoft.com/office/powerpoint/2010/main" val="24938027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Peace and Democracy Party (BDP) [Selahattin DEMIRTAS] </a:t>
            </a:r>
            <a:br>
              <a:rPr lang="en-US" dirty="0" smtClean="0"/>
            </a:br>
            <a:endParaRPr lang="en-US" dirty="0"/>
          </a:p>
        </p:txBody>
      </p:sp>
      <p:sp>
        <p:nvSpPr>
          <p:cNvPr id="3" name="Content Placeholder 2"/>
          <p:cNvSpPr>
            <a:spLocks noGrp="1"/>
          </p:cNvSpPr>
          <p:nvPr>
            <p:ph idx="1"/>
          </p:nvPr>
        </p:nvSpPr>
        <p:spPr/>
        <p:txBody>
          <a:bodyPr/>
          <a:lstStyle/>
          <a:p>
            <a:r>
              <a:rPr lang="en-US" dirty="0" smtClean="0"/>
              <a:t>Founded: May 3</a:t>
            </a:r>
            <a:r>
              <a:rPr lang="en-US" baseline="30000" dirty="0" smtClean="0"/>
              <a:t>rd</a:t>
            </a:r>
            <a:r>
              <a:rPr lang="en-US" dirty="0" smtClean="0"/>
              <a:t>, 2008.</a:t>
            </a:r>
          </a:p>
          <a:p>
            <a:r>
              <a:rPr lang="en-US" dirty="0" smtClean="0"/>
              <a:t>View Point: Minority Rights, Feminism, Kurdish Nationalism and Government Control of Businesses while separating Church and State. </a:t>
            </a:r>
          </a:p>
          <a:p>
            <a:r>
              <a:rPr lang="en-US" dirty="0" smtClean="0"/>
              <a:t>Turkish Parliament Seats: 26 of 550.</a:t>
            </a:r>
          </a:p>
          <a:p>
            <a:r>
              <a:rPr lang="en-US" dirty="0" smtClean="0"/>
              <a:t>Municipality Officials: 97 of 2,919.</a:t>
            </a:r>
          </a:p>
          <a:p>
            <a:r>
              <a:rPr lang="en-US" dirty="0"/>
              <a:t>Website: </a:t>
            </a:r>
            <a:r>
              <a:rPr lang="en-US" dirty="0">
                <a:hlinkClick r:id="rId2"/>
              </a:rPr>
              <a:t>http://www.bdp.org.tr</a:t>
            </a:r>
            <a:r>
              <a:rPr lang="en-US" dirty="0" smtClean="0">
                <a:hlinkClick r:id="rId2"/>
              </a:rPr>
              <a:t>/</a:t>
            </a:r>
            <a:r>
              <a:rPr lang="en-US" dirty="0" smtClean="0"/>
              <a:t> </a:t>
            </a:r>
          </a:p>
          <a:p>
            <a:endParaRPr lang="en-US" dirty="0"/>
          </a:p>
        </p:txBody>
      </p:sp>
    </p:spTree>
    <p:extLst>
      <p:ext uri="{BB962C8B-B14F-4D97-AF65-F5344CB8AC3E}">
        <p14:creationId xmlns:p14="http://schemas.microsoft.com/office/powerpoint/2010/main" val="2245064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Republican People's Party  (CHP) [Kemal KILICDAROGLU]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Founded: September 7</a:t>
            </a:r>
            <a:r>
              <a:rPr lang="en-US" baseline="30000" dirty="0" smtClean="0"/>
              <a:t>th</a:t>
            </a:r>
            <a:r>
              <a:rPr lang="en-US" dirty="0" smtClean="0"/>
              <a:t>, 1919 and later disbanded. Reformed on September 9</a:t>
            </a:r>
            <a:r>
              <a:rPr lang="en-US" baseline="30000" dirty="0" smtClean="0"/>
              <a:t>th</a:t>
            </a:r>
            <a:r>
              <a:rPr lang="en-US" dirty="0" smtClean="0"/>
              <a:t>, 1923. Disbanded in the 1950’s and came back on September 9</a:t>
            </a:r>
            <a:r>
              <a:rPr lang="en-US" baseline="30000" dirty="0" smtClean="0"/>
              <a:t>th</a:t>
            </a:r>
            <a:r>
              <a:rPr lang="en-US" dirty="0" smtClean="0"/>
              <a:t>, 1992.</a:t>
            </a:r>
          </a:p>
          <a:p>
            <a:r>
              <a:rPr lang="en-US" dirty="0" smtClean="0"/>
              <a:t>View Point: Increase entitlement spending, increase rights of the accused and tax heavily. </a:t>
            </a:r>
          </a:p>
          <a:p>
            <a:r>
              <a:rPr lang="en-US" dirty="0" smtClean="0"/>
              <a:t>Turkish Parliament Seats: 134 of the 550.</a:t>
            </a:r>
          </a:p>
          <a:p>
            <a:r>
              <a:rPr lang="en-US" dirty="0" smtClean="0"/>
              <a:t>Municipality Officials: 499 of 2,919.</a:t>
            </a:r>
          </a:p>
          <a:p>
            <a:r>
              <a:rPr lang="en-US" dirty="0"/>
              <a:t>Website: </a:t>
            </a:r>
            <a:r>
              <a:rPr lang="en-US" dirty="0">
                <a:hlinkClick r:id="rId2"/>
              </a:rPr>
              <a:t>http://www.chp.org.tr</a:t>
            </a:r>
            <a:r>
              <a:rPr lang="en-US" dirty="0" smtClean="0">
                <a:hlinkClick r:id="rId2"/>
              </a:rPr>
              <a:t>/</a:t>
            </a:r>
            <a:r>
              <a:rPr lang="en-US" dirty="0" smtClean="0"/>
              <a:t> </a:t>
            </a:r>
            <a:endParaRPr lang="en-US" dirty="0"/>
          </a:p>
        </p:txBody>
      </p:sp>
    </p:spTree>
    <p:extLst>
      <p:ext uri="{BB962C8B-B14F-4D97-AF65-F5344CB8AC3E}">
        <p14:creationId xmlns:p14="http://schemas.microsoft.com/office/powerpoint/2010/main" val="22979949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Independent/non Party Affiliated</a:t>
            </a:r>
            <a:br>
              <a:rPr lang="en-US" dirty="0" smtClean="0"/>
            </a:br>
            <a:endParaRPr lang="en-US" dirty="0"/>
          </a:p>
        </p:txBody>
      </p:sp>
      <p:sp>
        <p:nvSpPr>
          <p:cNvPr id="3" name="Content Placeholder 2"/>
          <p:cNvSpPr>
            <a:spLocks noGrp="1"/>
          </p:cNvSpPr>
          <p:nvPr>
            <p:ph idx="1"/>
          </p:nvPr>
        </p:nvSpPr>
        <p:spPr/>
        <p:txBody>
          <a:bodyPr/>
          <a:lstStyle/>
          <a:p>
            <a:r>
              <a:rPr lang="en-US" dirty="0" smtClean="0"/>
              <a:t>Turkish Parliament Seats: 14 of the 550.</a:t>
            </a:r>
          </a:p>
          <a:p>
            <a:r>
              <a:rPr lang="en-US" dirty="0" smtClean="0"/>
              <a:t>Municipality Officials: 600 of 2,919.</a:t>
            </a:r>
            <a:endParaRPr lang="en-US" dirty="0"/>
          </a:p>
        </p:txBody>
      </p:sp>
    </p:spTree>
    <p:extLst>
      <p:ext uri="{BB962C8B-B14F-4D97-AF65-F5344CB8AC3E}">
        <p14:creationId xmlns:p14="http://schemas.microsoft.com/office/powerpoint/2010/main" val="3471551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137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4" y="1371600"/>
            <a:ext cx="914172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National Anthem of Turkey</a:t>
            </a:r>
            <a:endParaRPr lang="en-US" dirty="0"/>
          </a:p>
        </p:txBody>
      </p:sp>
      <p:pic>
        <p:nvPicPr>
          <p:cNvPr id="4" name="turkishnationalanthem.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381000" y="381000"/>
            <a:ext cx="609600" cy="609600"/>
          </a:xfrm>
        </p:spPr>
      </p:pic>
      <p:sp>
        <p:nvSpPr>
          <p:cNvPr id="5" name="TextBox 4"/>
          <p:cNvSpPr txBox="1"/>
          <p:nvPr/>
        </p:nvSpPr>
        <p:spPr>
          <a:xfrm>
            <a:off x="838200" y="1752600"/>
            <a:ext cx="7848600" cy="3139321"/>
          </a:xfrm>
          <a:prstGeom prst="rect">
            <a:avLst/>
          </a:prstGeom>
          <a:noFill/>
        </p:spPr>
        <p:txBody>
          <a:bodyPr wrap="square" rtlCol="0">
            <a:spAutoFit/>
          </a:bodyPr>
          <a:lstStyle/>
          <a:p>
            <a:r>
              <a:rPr lang="en-US" b="1" dirty="0"/>
              <a:t>Lyrics by M</a:t>
            </a:r>
            <a:r>
              <a:rPr lang="en-US" b="1" dirty="0" smtClean="0"/>
              <a:t>. Akif</a:t>
            </a:r>
            <a:r>
              <a:rPr lang="en-US" b="1" dirty="0"/>
              <a:t> </a:t>
            </a:r>
            <a:r>
              <a:rPr lang="en-US" b="1" dirty="0" smtClean="0"/>
              <a:t>Ersoy, 1921.  Adopted March 12</a:t>
            </a:r>
            <a:r>
              <a:rPr lang="en-US" b="1" baseline="30000" dirty="0" smtClean="0"/>
              <a:t>th</a:t>
            </a:r>
            <a:r>
              <a:rPr lang="en-US" b="1" dirty="0" smtClean="0"/>
              <a:t>,  1921. Music composed and added </a:t>
            </a:r>
            <a:r>
              <a:rPr lang="en-US" b="1" dirty="0"/>
              <a:t>by Zeki Ungor</a:t>
            </a:r>
            <a:r>
              <a:rPr lang="en-US" b="1" dirty="0" smtClean="0"/>
              <a:t>, in 1930.</a:t>
            </a:r>
          </a:p>
          <a:p>
            <a:endParaRPr lang="en-US" b="1" dirty="0"/>
          </a:p>
          <a:p>
            <a:r>
              <a:rPr lang="en-US" b="1" dirty="0" smtClean="0"/>
              <a:t>Verse 1: Fear </a:t>
            </a:r>
            <a:r>
              <a:rPr lang="en-US" b="1" dirty="0"/>
              <a:t>not, the </a:t>
            </a:r>
            <a:r>
              <a:rPr lang="en-US" b="1" dirty="0" smtClean="0"/>
              <a:t>crimson flag, </a:t>
            </a:r>
            <a:r>
              <a:rPr lang="en-US" b="1" dirty="0"/>
              <a:t>waving in these dawns will never fade </a:t>
            </a:r>
            <a:br>
              <a:rPr lang="en-US" b="1" dirty="0"/>
            </a:br>
            <a:r>
              <a:rPr lang="en-US" b="1" dirty="0"/>
              <a:t>Before the last hearth that is burning in my nation vanishes. </a:t>
            </a:r>
            <a:br>
              <a:rPr lang="en-US" b="1" dirty="0"/>
            </a:br>
            <a:r>
              <a:rPr lang="en-US" b="1" dirty="0"/>
              <a:t>That is my nation's star, it will shine; </a:t>
            </a:r>
            <a:br>
              <a:rPr lang="en-US" b="1" dirty="0"/>
            </a:br>
            <a:r>
              <a:rPr lang="en-US" b="1" dirty="0"/>
              <a:t>That is mine, it belongs solely to my nation.</a:t>
            </a:r>
          </a:p>
          <a:p>
            <a:r>
              <a:rPr lang="en-US" b="1" dirty="0" smtClean="0"/>
              <a:t>Verse 2: Oh </a:t>
            </a:r>
            <a:r>
              <a:rPr lang="en-US" b="1" dirty="0"/>
              <a:t>coy crescent do not frown for I am ready to sacrifice myself for you! </a:t>
            </a:r>
            <a:br>
              <a:rPr lang="en-US" b="1" dirty="0"/>
            </a:br>
            <a:r>
              <a:rPr lang="en-US" b="1" dirty="0"/>
              <a:t>Please smile upon my heroic nation, why that anger, why that rage? </a:t>
            </a:r>
            <a:br>
              <a:rPr lang="en-US" b="1" dirty="0"/>
            </a:br>
            <a:r>
              <a:rPr lang="en-US" b="1" dirty="0"/>
              <a:t>If you frown, our blood shed for you will not be worthy. </a:t>
            </a:r>
            <a:br>
              <a:rPr lang="en-US" b="1" dirty="0"/>
            </a:br>
            <a:r>
              <a:rPr lang="en-US" b="1" dirty="0"/>
              <a:t>Freedom is the right of my nation who worships God and seeks what is right.</a:t>
            </a:r>
          </a:p>
        </p:txBody>
      </p:sp>
    </p:spTree>
    <p:extLst>
      <p:ext uri="{BB962C8B-B14F-4D97-AF65-F5344CB8AC3E}">
        <p14:creationId xmlns:p14="http://schemas.microsoft.com/office/powerpoint/2010/main" val="168814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38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dirty="0" smtClean="0"/>
              <a:t>Infrastructure of Greece</a:t>
            </a:r>
            <a:endParaRPr lang="en-US" dirty="0"/>
          </a:p>
        </p:txBody>
      </p:sp>
      <p:sp>
        <p:nvSpPr>
          <p:cNvPr id="3" name="Content Placeholder 2"/>
          <p:cNvSpPr>
            <a:spLocks noGrp="1"/>
          </p:cNvSpPr>
          <p:nvPr>
            <p:ph idx="1"/>
          </p:nvPr>
        </p:nvSpPr>
        <p:spPr>
          <a:xfrm>
            <a:off x="152400" y="1219200"/>
            <a:ext cx="8686800" cy="5334000"/>
          </a:xfrm>
        </p:spPr>
        <p:txBody>
          <a:bodyPr>
            <a:normAutofit lnSpcReduction="10000"/>
          </a:bodyPr>
          <a:lstStyle/>
          <a:p>
            <a:r>
              <a:rPr lang="en-US" dirty="0" smtClean="0"/>
              <a:t>Total Area: 131,957 square km of which 130,647 square km are on land and 1,310 square km are on Water.</a:t>
            </a:r>
          </a:p>
          <a:p>
            <a:r>
              <a:rPr lang="en-US" dirty="0" smtClean="0"/>
              <a:t>Borders Albania(282 km border), Bulgaria(494 km border), Turkey(206 km border) and Macedonia(246 km border).</a:t>
            </a:r>
          </a:p>
          <a:p>
            <a:r>
              <a:rPr lang="en-US" dirty="0" smtClean="0"/>
              <a:t>Coastline: 13,676 km.</a:t>
            </a:r>
          </a:p>
          <a:p>
            <a:r>
              <a:rPr lang="en-US" dirty="0" smtClean="0"/>
              <a:t>Natural Resources: </a:t>
            </a:r>
            <a:r>
              <a:rPr lang="en-US" dirty="0"/>
              <a:t>lignite, petroleum, iron ore, bauxite, lead, zinc, nickel, magnesite, marble, salt, hydropower </a:t>
            </a:r>
            <a:r>
              <a:rPr lang="en-US" dirty="0" smtClean="0"/>
              <a:t>potential.</a:t>
            </a:r>
          </a:p>
          <a:p>
            <a:r>
              <a:rPr lang="en-US" dirty="0" smtClean="0"/>
              <a:t>Population: 10,755,557</a:t>
            </a:r>
            <a:endParaRPr lang="en-US" dirty="0"/>
          </a:p>
        </p:txBody>
      </p:sp>
    </p:spTree>
    <p:extLst>
      <p:ext uri="{BB962C8B-B14F-4D97-AF65-F5344CB8AC3E}">
        <p14:creationId xmlns:p14="http://schemas.microsoft.com/office/powerpoint/2010/main" val="20970734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of Greece Continued</a:t>
            </a:r>
            <a:endParaRPr lang="en-US" dirty="0"/>
          </a:p>
        </p:txBody>
      </p:sp>
      <p:sp>
        <p:nvSpPr>
          <p:cNvPr id="3" name="Content Placeholder 2"/>
          <p:cNvSpPr>
            <a:spLocks noGrp="1"/>
          </p:cNvSpPr>
          <p:nvPr>
            <p:ph idx="1"/>
          </p:nvPr>
        </p:nvSpPr>
        <p:spPr/>
        <p:txBody>
          <a:bodyPr>
            <a:normAutofit lnSpcReduction="10000"/>
          </a:bodyPr>
          <a:lstStyle/>
          <a:p>
            <a:r>
              <a:rPr lang="en-US" dirty="0" smtClean="0"/>
              <a:t>Clean Drinking Water Access: 99.8% of the entire Population. 100% Urban and 99.4% Rural.</a:t>
            </a:r>
          </a:p>
          <a:p>
            <a:r>
              <a:rPr lang="en-US" dirty="0" smtClean="0"/>
              <a:t>Literacy Rate: 97.3%. Female: 96.3%. Male: 98.4%. </a:t>
            </a:r>
          </a:p>
          <a:p>
            <a:r>
              <a:rPr lang="en-US" dirty="0" smtClean="0"/>
              <a:t>Average years of Schooling: 17 years.</a:t>
            </a:r>
          </a:p>
          <a:p>
            <a:r>
              <a:rPr lang="en-US" dirty="0" smtClean="0"/>
              <a:t>Electricity: 69.5% from Fossil Fuels. 16% from Hydraulic Plants. Renewable Resources: 10.5%. Others: 4%.</a:t>
            </a:r>
            <a:endParaRPr lang="en-US" dirty="0"/>
          </a:p>
        </p:txBody>
      </p:sp>
    </p:spTree>
    <p:extLst>
      <p:ext uri="{BB962C8B-B14F-4D97-AF65-F5344CB8AC3E}">
        <p14:creationId xmlns:p14="http://schemas.microsoft.com/office/powerpoint/2010/main" val="40925016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of Greece Continued</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5,461,000 Landlines. </a:t>
            </a:r>
          </a:p>
          <a:p>
            <a:r>
              <a:rPr lang="en-US" dirty="0" smtClean="0"/>
              <a:t>13,354,000 Cellphones. </a:t>
            </a:r>
          </a:p>
          <a:p>
            <a:r>
              <a:rPr lang="en-US" dirty="0" smtClean="0"/>
              <a:t>150 Private Owned TV Stations.</a:t>
            </a:r>
          </a:p>
          <a:p>
            <a:r>
              <a:rPr lang="en-US" dirty="0" smtClean="0"/>
              <a:t>3 Government Owned TV Stations. </a:t>
            </a:r>
          </a:p>
          <a:p>
            <a:r>
              <a:rPr lang="en-US" dirty="0" smtClean="0"/>
              <a:t>1,500 total Radio Stations. 19 Regional, 7 International and 2 State Owned. </a:t>
            </a:r>
          </a:p>
          <a:p>
            <a:r>
              <a:rPr lang="en-US" dirty="0" smtClean="0"/>
              <a:t>Airports with Paved Runways: 68. Unpaved Runways: 9.</a:t>
            </a:r>
          </a:p>
          <a:p>
            <a:r>
              <a:rPr lang="en-US" dirty="0" smtClean="0"/>
              <a:t>1,329 km  pipeline of gas and a 94 km pipeline of oil.</a:t>
            </a:r>
          </a:p>
          <a:p>
            <a:r>
              <a:rPr lang="en-US" dirty="0" smtClean="0"/>
              <a:t>Railroad Tracks: 2,548 km.</a:t>
            </a:r>
          </a:p>
          <a:p>
            <a:r>
              <a:rPr lang="en-US" dirty="0" smtClean="0"/>
              <a:t>116,960 km of road of which 75,603 km are not paved.</a:t>
            </a:r>
            <a:endParaRPr lang="en-US" dirty="0"/>
          </a:p>
        </p:txBody>
      </p:sp>
    </p:spTree>
    <p:extLst>
      <p:ext uri="{BB962C8B-B14F-4D97-AF65-F5344CB8AC3E}">
        <p14:creationId xmlns:p14="http://schemas.microsoft.com/office/powerpoint/2010/main" val="28176795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Infrastructure of Turkey </a:t>
            </a:r>
            <a:endParaRPr lang="en-US" dirty="0"/>
          </a:p>
        </p:txBody>
      </p:sp>
      <p:sp>
        <p:nvSpPr>
          <p:cNvPr id="3" name="Content Placeholder 2"/>
          <p:cNvSpPr>
            <a:spLocks noGrp="1"/>
          </p:cNvSpPr>
          <p:nvPr>
            <p:ph idx="1"/>
          </p:nvPr>
        </p:nvSpPr>
        <p:spPr>
          <a:xfrm>
            <a:off x="381000" y="1295400"/>
            <a:ext cx="8458200" cy="5334000"/>
          </a:xfrm>
        </p:spPr>
        <p:txBody>
          <a:bodyPr>
            <a:normAutofit fontScale="92500" lnSpcReduction="20000"/>
          </a:bodyPr>
          <a:lstStyle/>
          <a:p>
            <a:r>
              <a:rPr lang="en-US" dirty="0" smtClean="0"/>
              <a:t>Total Area: 783,562 km. Of that 769,632 square km is on land. 13,930 is on Water.</a:t>
            </a:r>
          </a:p>
          <a:p>
            <a:r>
              <a:rPr lang="en-US" dirty="0" smtClean="0"/>
              <a:t>Borders: Armenla(268 km), Azerbaljan(9 km), Bulgaria(240 km), Georgia(252 km), Greece(206 km), Iran(499 km), Iraq(352 km), and Syria (822 km).</a:t>
            </a:r>
          </a:p>
          <a:p>
            <a:r>
              <a:rPr lang="en-US" dirty="0" smtClean="0"/>
              <a:t>Coastline: 7,200 km.</a:t>
            </a:r>
          </a:p>
          <a:p>
            <a:r>
              <a:rPr lang="en-US" dirty="0" smtClean="0"/>
              <a:t>Natural Resources: Coal</a:t>
            </a:r>
            <a:r>
              <a:rPr lang="en-US" dirty="0"/>
              <a:t>, iron ore, copper, chromium, antimony, mercury, gold, barite, borate, celestite (strontium), emery, feldspar, limestone, magnesite, marble, perlite, pumice, pyrites (sulfur), clay, arable land</a:t>
            </a:r>
            <a:r>
              <a:rPr lang="en-US" dirty="0" smtClean="0"/>
              <a:t>, and hydropower.</a:t>
            </a:r>
          </a:p>
          <a:p>
            <a:r>
              <a:rPr lang="en-US" dirty="0" smtClean="0"/>
              <a:t>Population: 81,619,392.</a:t>
            </a:r>
          </a:p>
          <a:p>
            <a:endParaRPr lang="en-US" dirty="0" smtClean="0"/>
          </a:p>
          <a:p>
            <a:endParaRPr lang="en-US" dirty="0"/>
          </a:p>
        </p:txBody>
      </p:sp>
    </p:spTree>
    <p:extLst>
      <p:ext uri="{BB962C8B-B14F-4D97-AF65-F5344CB8AC3E}">
        <p14:creationId xmlns:p14="http://schemas.microsoft.com/office/powerpoint/2010/main" val="2549442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of Turkey Continued </a:t>
            </a:r>
            <a:endParaRPr lang="en-US" dirty="0"/>
          </a:p>
        </p:txBody>
      </p:sp>
      <p:sp>
        <p:nvSpPr>
          <p:cNvPr id="3" name="Content Placeholder 2"/>
          <p:cNvSpPr>
            <a:spLocks noGrp="1"/>
          </p:cNvSpPr>
          <p:nvPr>
            <p:ph idx="1"/>
          </p:nvPr>
        </p:nvSpPr>
        <p:spPr>
          <a:xfrm>
            <a:off x="304800" y="1447800"/>
            <a:ext cx="8458200" cy="5029200"/>
          </a:xfrm>
        </p:spPr>
        <p:txBody>
          <a:bodyPr>
            <a:normAutofit lnSpcReduction="10000"/>
          </a:bodyPr>
          <a:lstStyle/>
          <a:p>
            <a:r>
              <a:rPr lang="en-US" dirty="0" smtClean="0"/>
              <a:t>Clean Drinking Water Access: 99.7% of the Population has access to clean drinking water. 100% in Urban Areas and 99.1% in Rural areas.</a:t>
            </a:r>
          </a:p>
          <a:p>
            <a:r>
              <a:rPr lang="en-US" dirty="0" smtClean="0"/>
              <a:t>Literacy Rate: 94.1% of total population. 90.3% of females. 97.9% of males. </a:t>
            </a:r>
          </a:p>
          <a:p>
            <a:r>
              <a:rPr lang="en-US" dirty="0" smtClean="0"/>
              <a:t>Average years of schooling: 14.</a:t>
            </a:r>
          </a:p>
          <a:p>
            <a:r>
              <a:rPr lang="en-US" dirty="0" smtClean="0"/>
              <a:t>Electricity: 64.9% from Fossil Fuels. 32% from Hydroelectric Plants. 3.1% from Renewable Resources.</a:t>
            </a:r>
          </a:p>
          <a:p>
            <a:r>
              <a:rPr lang="en-US" dirty="0" smtClean="0"/>
              <a:t>13,680,000 Land Lines.</a:t>
            </a:r>
          </a:p>
          <a:p>
            <a:endParaRPr lang="en-US" dirty="0" smtClean="0"/>
          </a:p>
          <a:p>
            <a:endParaRPr lang="en-US" dirty="0"/>
          </a:p>
        </p:txBody>
      </p:sp>
    </p:spTree>
    <p:extLst>
      <p:ext uri="{BB962C8B-B14F-4D97-AF65-F5344CB8AC3E}">
        <p14:creationId xmlns:p14="http://schemas.microsoft.com/office/powerpoint/2010/main" val="15137363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of Turkey Continued</a:t>
            </a:r>
            <a:endParaRPr lang="en-US" dirty="0"/>
          </a:p>
        </p:txBody>
      </p:sp>
      <p:sp>
        <p:nvSpPr>
          <p:cNvPr id="3" name="Content Placeholder 2"/>
          <p:cNvSpPr>
            <a:spLocks noGrp="1"/>
          </p:cNvSpPr>
          <p:nvPr>
            <p:ph idx="1"/>
          </p:nvPr>
        </p:nvSpPr>
        <p:spPr>
          <a:xfrm>
            <a:off x="304800" y="1447800"/>
            <a:ext cx="8610600" cy="5029200"/>
          </a:xfrm>
        </p:spPr>
        <p:txBody>
          <a:bodyPr>
            <a:normAutofit fontScale="92500" lnSpcReduction="10000"/>
          </a:bodyPr>
          <a:lstStyle/>
          <a:p>
            <a:r>
              <a:rPr lang="en-US" dirty="0" smtClean="0"/>
              <a:t>Cellphones: 67,680,000.</a:t>
            </a:r>
          </a:p>
          <a:p>
            <a:r>
              <a:rPr lang="en-US" dirty="0" smtClean="0"/>
              <a:t>Televisions: Over 300 privately owned TV &amp; Radio Stations with subject to blackout and censorship at anytime from the Government.</a:t>
            </a:r>
          </a:p>
          <a:p>
            <a:r>
              <a:rPr lang="en-US" dirty="0" smtClean="0"/>
              <a:t>Airports with Paved Runways: 91. Airports with unpaved runways: 7.</a:t>
            </a:r>
          </a:p>
          <a:p>
            <a:r>
              <a:rPr lang="en-US" dirty="0" smtClean="0"/>
              <a:t>Gas Pipelines: 12,603 km. Oil Pipelines: 3,038 km.</a:t>
            </a:r>
          </a:p>
          <a:p>
            <a:r>
              <a:rPr lang="en-US" dirty="0" smtClean="0"/>
              <a:t>Railroad Tracks: 12,008 km.</a:t>
            </a:r>
          </a:p>
          <a:p>
            <a:r>
              <a:rPr lang="en-US" dirty="0" smtClean="0"/>
              <a:t>385,748 km of roads of which 352,268 km are paved and 33,486 are unpaved.</a:t>
            </a:r>
          </a:p>
          <a:p>
            <a:endParaRPr lang="en-US" dirty="0" smtClean="0"/>
          </a:p>
          <a:p>
            <a:endParaRPr lang="en-US" dirty="0" smtClean="0"/>
          </a:p>
          <a:p>
            <a:endParaRPr lang="en-US" dirty="0"/>
          </a:p>
        </p:txBody>
      </p:sp>
    </p:spTree>
    <p:extLst>
      <p:ext uri="{BB962C8B-B14F-4D97-AF65-F5344CB8AC3E}">
        <p14:creationId xmlns:p14="http://schemas.microsoft.com/office/powerpoint/2010/main" val="3722947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1/14/Greece_Constitution_184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Constitution of Greece</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t>120 Articles. </a:t>
            </a:r>
          </a:p>
          <a:p>
            <a:r>
              <a:rPr lang="en-US" dirty="0" smtClean="0"/>
              <a:t>3 Page Preamble. </a:t>
            </a:r>
          </a:p>
          <a:p>
            <a:r>
              <a:rPr lang="en-US" dirty="0" smtClean="0"/>
              <a:t>Article 3: Relation of Church and State.</a:t>
            </a:r>
          </a:p>
          <a:p>
            <a:r>
              <a:rPr lang="en-US" dirty="0" smtClean="0"/>
              <a:t>Article 4: Equality.  </a:t>
            </a:r>
          </a:p>
          <a:p>
            <a:r>
              <a:rPr lang="en-US" dirty="0" smtClean="0"/>
              <a:t>Article 11: The Right of Assembly. </a:t>
            </a:r>
          </a:p>
          <a:p>
            <a:r>
              <a:rPr lang="en-US" dirty="0" smtClean="0"/>
              <a:t>Article 12: The Right of Association.</a:t>
            </a:r>
          </a:p>
          <a:p>
            <a:r>
              <a:rPr lang="en-US" dirty="0" smtClean="0"/>
              <a:t>Article 16: Education, Art, Science.</a:t>
            </a:r>
          </a:p>
          <a:p>
            <a:r>
              <a:rPr lang="en-US" dirty="0" smtClean="0"/>
              <a:t>Article 20: The Right to Legal Protection.</a:t>
            </a:r>
            <a:endParaRPr lang="en-US" dirty="0"/>
          </a:p>
        </p:txBody>
      </p:sp>
    </p:spTree>
    <p:extLst>
      <p:ext uri="{BB962C8B-B14F-4D97-AF65-F5344CB8AC3E}">
        <p14:creationId xmlns:p14="http://schemas.microsoft.com/office/powerpoint/2010/main" val="6199935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1/14/Greece_Constitution_184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Constitution of Greece Continued </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t>Article 25: Protection and Exercise of the Fundamental Rights. </a:t>
            </a:r>
          </a:p>
          <a:p>
            <a:r>
              <a:rPr lang="en-US" dirty="0" smtClean="0"/>
              <a:t>Article 28: Rules of International Laws and Organizations. </a:t>
            </a:r>
          </a:p>
          <a:p>
            <a:r>
              <a:rPr lang="en-US" dirty="0" smtClean="0"/>
              <a:t>Article 47: Pardon and Amnesty.</a:t>
            </a:r>
          </a:p>
          <a:p>
            <a:r>
              <a:rPr lang="en-US" dirty="0" smtClean="0"/>
              <a:t>Article 87: Judicial Independence. </a:t>
            </a:r>
          </a:p>
          <a:p>
            <a:r>
              <a:rPr lang="en-US" dirty="0" smtClean="0"/>
              <a:t>Article 88: Guarantees of the independence of Justice. </a:t>
            </a:r>
          </a:p>
          <a:p>
            <a:r>
              <a:rPr lang="en-US" dirty="0" smtClean="0"/>
              <a:t>Article 93: Courts.</a:t>
            </a:r>
            <a:endParaRPr lang="en-US" dirty="0"/>
          </a:p>
        </p:txBody>
      </p:sp>
    </p:spTree>
    <p:extLst>
      <p:ext uri="{BB962C8B-B14F-4D97-AF65-F5344CB8AC3E}">
        <p14:creationId xmlns:p14="http://schemas.microsoft.com/office/powerpoint/2010/main" val="1211806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rPr>
              <a:t>Constitution of Greece Continued </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Article 94: Jurisdiction of Civil and Administrative Courts: </a:t>
            </a:r>
          </a:p>
          <a:p>
            <a:r>
              <a:rPr lang="en-US" dirty="0" smtClean="0"/>
              <a:t>Article 96: Criminal Justice. </a:t>
            </a:r>
          </a:p>
          <a:p>
            <a:r>
              <a:rPr lang="en-US" dirty="0" smtClean="0"/>
              <a:t>Article 97: Mixed Jury Courts. </a:t>
            </a:r>
          </a:p>
          <a:p>
            <a:r>
              <a:rPr lang="en-US" dirty="0" smtClean="0"/>
              <a:t>Article 100A: Legal Council of the State.</a:t>
            </a:r>
            <a:endParaRPr lang="en-US" dirty="0"/>
          </a:p>
        </p:txBody>
      </p:sp>
    </p:spTree>
    <p:extLst>
      <p:ext uri="{BB962C8B-B14F-4D97-AF65-F5344CB8AC3E}">
        <p14:creationId xmlns:p14="http://schemas.microsoft.com/office/powerpoint/2010/main" val="2868770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dirty="0" smtClean="0"/>
              <a:t>Constitution of Turkey</a:t>
            </a:r>
            <a:endParaRPr lang="en-US" dirty="0"/>
          </a:p>
        </p:txBody>
      </p:sp>
      <p:sp>
        <p:nvSpPr>
          <p:cNvPr id="3" name="Content Placeholder 2"/>
          <p:cNvSpPr>
            <a:spLocks noGrp="1"/>
          </p:cNvSpPr>
          <p:nvPr>
            <p:ph idx="1"/>
          </p:nvPr>
        </p:nvSpPr>
        <p:spPr>
          <a:xfrm>
            <a:off x="228600" y="1066800"/>
            <a:ext cx="8686800" cy="5486400"/>
          </a:xfrm>
        </p:spPr>
        <p:txBody>
          <a:bodyPr>
            <a:normAutofit fontScale="92500" lnSpcReduction="20000"/>
          </a:bodyPr>
          <a:lstStyle/>
          <a:p>
            <a:r>
              <a:rPr lang="en-US" b="1" dirty="0" smtClean="0">
                <a:solidFill>
                  <a:schemeClr val="bg1"/>
                </a:solidFill>
              </a:rPr>
              <a:t>7 Parts</a:t>
            </a:r>
          </a:p>
          <a:p>
            <a:r>
              <a:rPr lang="en-US" b="1" dirty="0" smtClean="0">
                <a:solidFill>
                  <a:schemeClr val="bg1"/>
                </a:solidFill>
              </a:rPr>
              <a:t>124 Pages.</a:t>
            </a:r>
          </a:p>
          <a:p>
            <a:r>
              <a:rPr lang="en-US" b="1" dirty="0" smtClean="0">
                <a:solidFill>
                  <a:schemeClr val="bg1"/>
                </a:solidFill>
              </a:rPr>
              <a:t>177 Original Articles </a:t>
            </a:r>
          </a:p>
          <a:p>
            <a:r>
              <a:rPr lang="en-US" b="1" dirty="0" smtClean="0">
                <a:solidFill>
                  <a:schemeClr val="bg1"/>
                </a:solidFill>
              </a:rPr>
              <a:t>2 Provisional Acts that doesn’t count as part of the Constitution. </a:t>
            </a:r>
          </a:p>
          <a:p>
            <a:r>
              <a:rPr lang="en-US" b="1" dirty="0" smtClean="0">
                <a:solidFill>
                  <a:schemeClr val="bg1"/>
                </a:solidFill>
              </a:rPr>
              <a:t>2 Page Preamble. </a:t>
            </a:r>
          </a:p>
          <a:p>
            <a:r>
              <a:rPr lang="en-US" b="1" dirty="0" smtClean="0">
                <a:solidFill>
                  <a:schemeClr val="bg1"/>
                </a:solidFill>
              </a:rPr>
              <a:t>Part 1: II: Characteristics of the Republic: Article 2: “</a:t>
            </a:r>
            <a:r>
              <a:rPr lang="en-US" b="1" dirty="0">
                <a:solidFill>
                  <a:schemeClr val="bg1"/>
                </a:solidFill>
              </a:rPr>
              <a:t>The Republic of Turkey is a </a:t>
            </a:r>
            <a:r>
              <a:rPr lang="en-US" b="1" dirty="0" smtClean="0">
                <a:solidFill>
                  <a:schemeClr val="bg1"/>
                </a:solidFill>
              </a:rPr>
              <a:t>democratic, secular </a:t>
            </a:r>
            <a:r>
              <a:rPr lang="en-US" b="1" dirty="0">
                <a:solidFill>
                  <a:schemeClr val="bg1"/>
                </a:solidFill>
              </a:rPr>
              <a:t>and social state governed by rule of law, within the notions </a:t>
            </a:r>
            <a:r>
              <a:rPr lang="en-US" b="1" dirty="0" smtClean="0">
                <a:solidFill>
                  <a:schemeClr val="bg1"/>
                </a:solidFill>
              </a:rPr>
              <a:t>of public </a:t>
            </a:r>
            <a:r>
              <a:rPr lang="en-US" b="1" dirty="0">
                <a:solidFill>
                  <a:schemeClr val="bg1"/>
                </a:solidFill>
              </a:rPr>
              <a:t>peace, national solidarity and justice, respecting human </a:t>
            </a:r>
            <a:r>
              <a:rPr lang="en-US" b="1" dirty="0" smtClean="0">
                <a:solidFill>
                  <a:schemeClr val="bg1"/>
                </a:solidFill>
              </a:rPr>
              <a:t>rights, loyal </a:t>
            </a:r>
            <a:r>
              <a:rPr lang="en-US" b="1" dirty="0">
                <a:solidFill>
                  <a:schemeClr val="bg1"/>
                </a:solidFill>
              </a:rPr>
              <a:t>to the nationalism of Atatürk, and based on the </a:t>
            </a:r>
            <a:r>
              <a:rPr lang="en-US" b="1" dirty="0" smtClean="0">
                <a:solidFill>
                  <a:schemeClr val="bg1"/>
                </a:solidFill>
              </a:rPr>
              <a:t>fundamental tenets </a:t>
            </a:r>
            <a:r>
              <a:rPr lang="en-US" b="1" dirty="0">
                <a:solidFill>
                  <a:schemeClr val="bg1"/>
                </a:solidFill>
              </a:rPr>
              <a:t>set forth in the preamble</a:t>
            </a:r>
            <a:r>
              <a:rPr lang="en-US" b="1" dirty="0" smtClean="0">
                <a:solidFill>
                  <a:schemeClr val="bg1"/>
                </a:solidFill>
              </a:rPr>
              <a:t>.”</a:t>
            </a:r>
            <a:endParaRPr lang="en-US" b="1" dirty="0">
              <a:solidFill>
                <a:schemeClr val="bg1"/>
              </a:solidFill>
            </a:endParaRPr>
          </a:p>
        </p:txBody>
      </p:sp>
    </p:spTree>
    <p:extLst>
      <p:ext uri="{BB962C8B-B14F-4D97-AF65-F5344CB8AC3E}">
        <p14:creationId xmlns:p14="http://schemas.microsoft.com/office/powerpoint/2010/main" val="1108794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Greece Fast Facts</a:t>
            </a:r>
            <a:endParaRPr lang="en-US" dirty="0"/>
          </a:p>
        </p:txBody>
      </p:sp>
      <p:sp>
        <p:nvSpPr>
          <p:cNvPr id="3" name="Content Placeholder 2"/>
          <p:cNvSpPr>
            <a:spLocks noGrp="1"/>
          </p:cNvSpPr>
          <p:nvPr>
            <p:ph idx="1"/>
          </p:nvPr>
        </p:nvSpPr>
        <p:spPr>
          <a:xfrm>
            <a:off x="609600" y="1600200"/>
            <a:ext cx="8077200" cy="4525963"/>
          </a:xfrm>
        </p:spPr>
        <p:txBody>
          <a:bodyPr>
            <a:normAutofit fontScale="92500" lnSpcReduction="20000"/>
          </a:bodyPr>
          <a:lstStyle/>
          <a:p>
            <a:r>
              <a:rPr lang="en-US" b="1" dirty="0" smtClean="0">
                <a:solidFill>
                  <a:schemeClr val="tx1">
                    <a:lumMod val="95000"/>
                    <a:lumOff val="5000"/>
                  </a:schemeClr>
                </a:solidFill>
              </a:rPr>
              <a:t>Total Area: 131,957 square km </a:t>
            </a:r>
            <a:endParaRPr lang="en-US" b="1" dirty="0" smtClean="0">
              <a:solidFill>
                <a:schemeClr val="tx1">
                  <a:lumMod val="95000"/>
                  <a:lumOff val="5000"/>
                </a:schemeClr>
              </a:solidFill>
            </a:endParaRPr>
          </a:p>
          <a:p>
            <a:r>
              <a:rPr lang="en-US" b="1" dirty="0" smtClean="0">
                <a:solidFill>
                  <a:schemeClr val="tx1">
                    <a:lumMod val="95000"/>
                    <a:lumOff val="5000"/>
                  </a:schemeClr>
                </a:solidFill>
              </a:rPr>
              <a:t>Total </a:t>
            </a:r>
            <a:r>
              <a:rPr lang="en-US" b="1" dirty="0" smtClean="0">
                <a:solidFill>
                  <a:schemeClr val="tx1">
                    <a:lumMod val="95000"/>
                    <a:lumOff val="5000"/>
                  </a:schemeClr>
                </a:solidFill>
              </a:rPr>
              <a:t>Coast Line: 13,676 </a:t>
            </a:r>
            <a:endParaRPr lang="en-US" b="1" dirty="0" smtClean="0">
              <a:solidFill>
                <a:schemeClr val="tx1">
                  <a:lumMod val="95000"/>
                  <a:lumOff val="5000"/>
                </a:schemeClr>
              </a:solidFill>
            </a:endParaRPr>
          </a:p>
          <a:p>
            <a:r>
              <a:rPr lang="en-US" b="1" dirty="0" smtClean="0">
                <a:solidFill>
                  <a:schemeClr val="tx1">
                    <a:lumMod val="95000"/>
                    <a:lumOff val="5000"/>
                  </a:schemeClr>
                </a:solidFill>
              </a:rPr>
              <a:t>Lowest </a:t>
            </a:r>
            <a:r>
              <a:rPr lang="en-US" b="1" dirty="0" smtClean="0">
                <a:solidFill>
                  <a:schemeClr val="tx1">
                    <a:lumMod val="95000"/>
                    <a:lumOff val="5000"/>
                  </a:schemeClr>
                </a:solidFill>
              </a:rPr>
              <a:t>Elevation: Sea Level. </a:t>
            </a:r>
          </a:p>
          <a:p>
            <a:r>
              <a:rPr lang="en-US" b="1" dirty="0" smtClean="0">
                <a:solidFill>
                  <a:schemeClr val="tx1">
                    <a:lumMod val="95000"/>
                    <a:lumOff val="5000"/>
                  </a:schemeClr>
                </a:solidFill>
              </a:rPr>
              <a:t>Highest Elevation: Mount Olympus at 2,917 </a:t>
            </a:r>
            <a:r>
              <a:rPr lang="en-US" b="1" dirty="0" smtClean="0">
                <a:solidFill>
                  <a:schemeClr val="tx1">
                    <a:lumMod val="95000"/>
                    <a:lumOff val="5000"/>
                  </a:schemeClr>
                </a:solidFill>
              </a:rPr>
              <a:t>M</a:t>
            </a:r>
          </a:p>
          <a:p>
            <a:r>
              <a:rPr lang="en-US" b="1" dirty="0" smtClean="0">
                <a:solidFill>
                  <a:schemeClr val="tx1">
                    <a:lumMod val="95000"/>
                    <a:lumOff val="5000"/>
                  </a:schemeClr>
                </a:solidFill>
              </a:rPr>
              <a:t> Frequent </a:t>
            </a:r>
            <a:r>
              <a:rPr lang="en-US" b="1" dirty="0" smtClean="0">
                <a:solidFill>
                  <a:schemeClr val="tx1">
                    <a:lumMod val="95000"/>
                    <a:lumOff val="5000"/>
                  </a:schemeClr>
                </a:solidFill>
              </a:rPr>
              <a:t>Earthquakes. </a:t>
            </a:r>
          </a:p>
          <a:p>
            <a:r>
              <a:rPr lang="en-US" b="1" dirty="0" smtClean="0">
                <a:solidFill>
                  <a:schemeClr val="tx1">
                    <a:lumMod val="95000"/>
                    <a:lumOff val="5000"/>
                  </a:schemeClr>
                </a:solidFill>
              </a:rPr>
              <a:t>Population: 93% Greek Citizens. 6% Foreign Citizens. 1% Illegal Immigrants.</a:t>
            </a:r>
          </a:p>
          <a:p>
            <a:r>
              <a:rPr lang="en-US" b="1" dirty="0" smtClean="0">
                <a:solidFill>
                  <a:schemeClr val="tx1">
                    <a:lumMod val="95000"/>
                    <a:lumOff val="5000"/>
                  </a:schemeClr>
                </a:solidFill>
              </a:rPr>
              <a:t>Religions: 98% Greek Orthodox.  1.3% Islam/Muslims. 0.7% Mix of others.</a:t>
            </a:r>
          </a:p>
          <a:p>
            <a:r>
              <a:rPr lang="en-US" b="1" dirty="0" smtClean="0">
                <a:solidFill>
                  <a:schemeClr val="tx1">
                    <a:lumMod val="95000"/>
                    <a:lumOff val="5000"/>
                  </a:schemeClr>
                </a:solidFill>
              </a:rPr>
              <a:t>Population: 10,772,967.</a:t>
            </a:r>
            <a:endParaRPr lang="en-US" b="1" dirty="0">
              <a:solidFill>
                <a:schemeClr val="tx1">
                  <a:lumMod val="95000"/>
                  <a:lumOff val="5000"/>
                </a:schemeClr>
              </a:solidFill>
            </a:endParaRPr>
          </a:p>
        </p:txBody>
      </p:sp>
      <p:sp>
        <p:nvSpPr>
          <p:cNvPr id="6" name="AutoShape 6" descr="data:image/jpeg;base64,/9j/4AAQSkZJRgABAQAAAQABAAD/2wCEAAkGBw4QEhANDg8SERAQDRMQEA4NDQ8NEhAMFR0WGBQVHxUkKCggGCYlJxUUITEtJTU3OjoxFx81ODMuNygtLjcBCgoKDg0OGhAQGi8kHyQ3LSwsLC01NywsLC8sLDcsLCwsLCw3LCwsLCwsLCwsLCwsLCwsLCwsLCwsLCwsLCwsLP/AABEIAIQBAAMBEQACEQEDEQH/xAAcAAEAAgMBAQEAAAAAAAAAAAAABQcBBggEAwL/xABBEAABAwEEBAkLAgQHAAAAAAAAAQIDBAURElIGMZPRFhchQVFxcqKxBxMyNDVhc4GRocIiIxVCgsEUQ1NUYmPh/8QAGwEBAAIDAQEAAAAAAAAAAAAAAAQFAQIGAwf/xAAwEQEAAQIFAgUDAwUBAQAAAAAAAQIDBBEUFVExUgUSITJxMzRBEyKhQmGBkfBiI//aAAwDAQACEQMRAD8AuNEY1jpZFdc3zjnLjfyNarr+S/oQTOXVmIznKGrJ5QLJXlxT7OoPDU2+VltGK7WeH9k5p9nONTb5NoxXacP7JzT7Ocam3ybRiu04f2Tmn2c41Nvk2jFdpw/snNPs5xqbfJtGK7Th/ZOafZzjU2+TaMV2nD+yc0+znGpt8m0YrtOH9k5p9nONTb5NoxXacP7JzT7Ocam3ybRiu04f2Tmn2c41Nvk2jFdpw/snNPs5xqbfJtGK7Th/ZOafZzjU2+TaMV2nD+yc0+znGpt8m0YrtOH9k5p9nONTb5NoxXacP7JzT7Ocam3ybRiu04f2Tmn2c41Nvk2jFdpw/snNPs5xqbfJtGK7Th/ZOafZzjU2+TaMV2nD+yc0+znGpt8m0YrtOH9k5p9nONTb5NoxXacP7JzT7Ocam3ybRiu04f2Tmn2c41Nvk2jFdpw/snNPs5xqbfJtGK7Th/ZOafZzjU2+TaMV2nD+yc0+znGpt8m0YrtOH9k5p9nONTb5NoxXacP7JzT7Ocam3ybRiu04f2Tmn2c41Nvk2jFdpw/snNPs5xqbfJtGK7Th/ZOafZzjU2+TaMV2tjoKmKeKGpgV+CRUVquV6KrVvTlaqnvTOcZwr7lFVuqaKusFoeq1HwZ/zMVdJLXvj5c/M1J1IUr6MyAAAAAAAAAAAAAAAAAAAAAAAAAAAAAAAAAF36Gez6HsN8VLez9OHA4/7mv5lI1/qtR8Gf8AM3q6I9r3w5+ZqTqKV9FhkMgAAAAAAAAAAAAAAAAAAAAAAAAAAAAAAAAu/Qz2fQ9hvipb2fpw4HH/AHNfzKRr/Vaj4M/5m9XRHte+HPzNSdRSvosMhkAAAAAAAAAAAAAAAAAAAAAAAAAAAAAAAAF36Gez6HsN8VLez9OHA4/7mv5lI1/qtR8Gf8zeroj2vfDn5mpOopX0WGQyAAAHrsuzJ6p/mqeNZHJcrsOpiLqVV1Jz/c3ot1V+kI+IxVuxT5q5bnZ/kvqHIjqipZF/wjjWZfreiJ9yTThJ/qlSXfH4j6dOfylE8ldN/u57+nDDuN9JTyj7/d7IR9d5LZkRVgqmv6GTRLGt3bRVT7GtWD4l72/H4n30f6aZbFjVNI5G1MSx4lua7kcx69CO1fIjXLdVHVdYfGWcRH7JeA80oAAAAAAAAAAAAAAAAAAAAAAu/Qz2fQ9hvipb2fpw4HH/AHNfzKRr/Vaj4M/5m9XRHte+HPzNSdRSvosMhkAATWiej0loTLE12CONEdNIlyq1i33IidK3Ou6lPazamuVf4hjowtGeXrPRddk2XBSxpBTsRjEW+7lVVcutVXnUs6aYpjKHF3r9d6rzVznLNq2nBSxrNUPRjEW69b1vdzIic6iqqKYzli1ZrvVeWiM5Vza3lOncqtpIWsZqSSa9719+FORv3IdeLn+mHRWPAYyzu1f4hCLp5al9/n06kiZceM4mvlO2bDRGWT2M0/mkY6CugjqIZEwvRt8L8PSi6r/p1m8YmZ9Ko9EerwWmifPZrmJhAWtRwtunpHufTvdhRJOSSCW5V825OfkRVRedGr0Hlcppj1p6J+Fv1zM270fuj+Y5Rp5JwAAAAAAAAAAAAAAAAAAAAC79DPZ9D2G+KlvZ+nDgcf8Ac1/MpGv9VqPgz/mb1dEe174c/M1J1FK+iwyGQAt/Ml68yJrVeZAxM5RnK/NGLHbR08dO1ExI3FI670pV9Jf7fIuLdEU05Q4DF4iq/dmuf8JOaVrGukeqNa1quc5dSNTlVTaZy6o9MTVOUKM0u0gfXTrIq3RMcrYI7+RGasXW7X9irv3PPU7fw7BU4e3/AOp6oM8ViAAP2yRUvRNTkucnMqa0+mszEzDWaYmc5Zp48T2MVbkfIxiqnMjlRL/uKYznJrdq8lE1cPtatnyU00lNL6cbrr7rkc3+Vye5dZmuiaJyl54bEU37cV0vKapAAAAAAAAAAAAAAAAAAALv0M9n0PYb4qW9n6cOBx/3NfzKRr/Vaj4M/wCZvV0R7Xvhz8zUnUUr6LDIZAJjQ+nSWtpGKl6efRy/0Irk+6IetiM64QfE6/Lhq5jhfRbOEap5TatY6GRqLcsr2Rf0qt7vsinhiKsqJWXhNvz4mn+3qpgq3bgAAAB8pKwrMqaiSJ0EL5GpMxVe1v6ERHJf+rVyXKetuiqZiYhBxmKtW6Jiqr1XJpPoxT16RpKrmOjde2WLCjsK+k3lv5FuQsblqmvq5DCY25hZmaPz+GlaZUFn2ZEkFNEjqqdFuklvldHDqc69fRv1J/4R70UW6co6rfw+vEY275rlX7Y/7JXxBdNAAAAAAAAAAAAAAAAAAXfoZ7Poew3xUt7P04cDj/ua/mUjX+q1HwZ/zN6uiPa98Ofmak6ilfRYZDIBO6Cyo2vpFXUsqtv6FVrrj2w/vhXeKxnhav8AvyvUtXDtN8q0KuosSfyVEbl6lvb/AHI+KjOhbeC1xTiYifyp8rHZgAAB9IJnMcj23Yk1YmNen0W9DMTMesNLlum5T5am9WV5TZ24I56aN7b0bihesTkTV6Nyov2JlGL/ABMOfxHgdPrVRV/tZddXwwN85PI2Nl6NxPW5MS6kJszEesucot11zlTGcq78pFitmT+KUj2yNRuGoSNyP/SnovRU6OVF+XQpDxNvzR5qV/4Pi/0p/RuRln0V0QXTgAAAAAAAAAAAAAAAABd+hns+h7DfFS3s/ThwOP8Aua/mUjX+q1HwZ/zN6uiPa98Ofmak6ilfRYZDIB9aWodE9kzPSjkbI33uaqLd87rjNM5Tm871uLlE0T+XQ1n1bJ4454+VkjEe3qUuYnOM3z25RNuqaZ6w+NtWe2pglpnLcksatxa8K8y/JbjFVPmjJtYuzauRXH4UHaVDJTyyU8vpxvVq3al6FTrS5Soro8tWUu9w9+m9bi5T+XmNXuAABgL11prTlTr5jaOrWqM4mGzadaTLXS4GerwvXzSZ3alkX73e5fee9+7559Oir8LwGno89Xun+GvUlTJC5XwvWNyorVczkvautF6Twpqmnosblmi5GVUZvkYeoAAAAAAAAAAAAAAAAAXfoZ7Poew3xUt7P04cDj/ua/mUjX+q1HwZ/wAzeroj2vfDn5mpOopX0WGQyAAN88nGlawuShqHIkLl/Ze5bvNyqvo39C38nR8yZhr2X7Zc94x4f5v/ALW49fzC1ie5drWl+iENeiPxeanYlzZUbiRzcrk508Dxu2YufKwwPiFzCz6esT+FRWvYtVSKraiFzET/ADLldGvvx6vqV1dqqjrDrsPjbN+M6Z/x+Ucj013p9UPNKzh6rNs+epdgponSrz4EvRvW7UnzNqbdVU/teF7E2rMeaurJ7bWom0n7GNH1Cp++rF/TB/1IvOq/zL7kRE5VPS5TFHp+Xhhr1WJn9TLKmOn9/wC6JPFPDAGQAAAAAAAAAAAAAAAAAAF36Gez6HsN8VLez9OHA4/7mv5lI1/qtR8Gf8zeroj2vfDn5mpOopX0WGQyAACpfyL0XfIDbtFdOp6S6KfFPBqRFdfJH1KvpJ7lJVrEzT6VKTHeD0Xv3W/Sf4WJZ2mdmzoipUNYvOydfNOT68hMpvUVdJc9e8PxFqfWlJ/xakVL/wDEQql2vz0apd9TfzRyjfpXI/EoO0LasSK973Uz3Jy/tRRzOVfkimlVy3T1S7WGxdz2xOTStJtPpJ2+Yo2up4blRzr0SR/uS70E6uXl5iHcxGcZUr3BeDxRV5705y0tE6CKvIjIDIAAAAAAAAAAAAAAAAAAAAC79DPZ9D2G+KlvZ+nDgcf9zX8yka/1Wo+DP+ZvV0R7Xvhz8zUnUUr6LDIZAAAAAAxgToT6DMZMAZAAAAAAAAAAAAAAAAAAAAAAABd+hns+h7DfFS3s/ThwOP8Aua/mUjX+q1HwZ/zN6uiPa98Ofmak6ilfRYZDIAAAAAAAAAAAAAAAAAAAAAAAAAAAAAAAALv0M9n0PYb4qW9n6cOBx/3NfzKRr/Vaj4M/5m9XRHte+HPzNSdRSvorIZAAAAAAAAAAAAAAAAAAAAAAAAAAAAAAAABd+hns+h7DfFS3s/ThwOP+5r+ZSs0KyQSxtuxPZMxL9WJ2JE8TeYzRqJyqiVXN8mdoXenBq/1H7iv0lXLqo8es5e2WeLS0M0G0duGkq5N+s9snFpaGaDaO3GdJVyb9Z7ZOLS0M0G0fuGkq5N+s9snFpaGaDaP3DSVcm/We2Ti0tDNBtHbjGkq5N+s9snFpaGaDaO3DSVcm/We2Ti0tDNBtH7jOkq5N+s9snFpaGaDaP3DSVcm/We2Ti0tDNBtH7hpKuTfrPbJxaWhmg2j9w0lXJv1ntk4tLQzQbR+4aSrk36z2ycWloZoNo/cY0lXJv1ntk4tLQzQbR24aSrk36z2ycWloZoNo/cZ0lXJv1ntk4tLQzQbR+4aSrk36z2ycWloZoNo/cNJVyb9Z7ZOLS0M0G0fuGkq5N+s9snFpaGaDaP3DSVcm/We2Ti0tDNBtH7hpKuTfrPbJxaWhmg2j9w0lXJv1ntk4tLQzQbR+4aSrk36z2ycWloZoNo/cNJVyb9Z7ZOLS0M0G0fuGkq5N+s9snFpaGaDaP3DSVcm/We2Ti0tDNBtH7hpKuTfrPbJxaWhmg2j9w0lXJv1ntk4tLQzQbR+4aSrk36z2ycWloZoNo7cY0lXJv1ntk4tLQzQbR+4aSrk36z2ysawaB9NS0tNJcr4sLXYFvS+9dSk+3T5acnM4m7F27VXH5lINiVORHuRL1W79POqr0e83zeLOF2d3d3AMLs7u7uAYXZ3d3cAwuzu7u4Bhdnd3dwDC7O7u7gGF2d3d3AMLs7u7uAYXZ3d3cAwuzu7u4Bhdnd3dwDC7O7u7gGF2d3d3AMLs7u7uAYXZ3d3cAwuzu7u4Bhdnd3dwDC7O7u7gGF2d3d3AMLs7u7uAYXZ3d3cAwuzu7u4Bhdnd3dwDC7O7u7hmGF2d3d3AMLs7u7uAYXZ3d3cAwuzu7u4Bhdnd3dwDC7O7u7gMJGqql7nLct9y4dafID//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894083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smtClean="0"/>
              <a:t>Constitution of Turkey Continued </a:t>
            </a:r>
            <a:endParaRPr lang="en-US" dirty="0"/>
          </a:p>
        </p:txBody>
      </p:sp>
      <p:sp>
        <p:nvSpPr>
          <p:cNvPr id="3" name="Content Placeholder 2"/>
          <p:cNvSpPr>
            <a:spLocks noGrp="1"/>
          </p:cNvSpPr>
          <p:nvPr>
            <p:ph idx="1"/>
          </p:nvPr>
        </p:nvSpPr>
        <p:spPr>
          <a:xfrm>
            <a:off x="228600" y="1143000"/>
            <a:ext cx="8686800" cy="5486400"/>
          </a:xfrm>
        </p:spPr>
        <p:txBody>
          <a:bodyPr>
            <a:normAutofit/>
          </a:bodyPr>
          <a:lstStyle/>
          <a:p>
            <a:r>
              <a:rPr lang="en-US" b="1" dirty="0" smtClean="0">
                <a:solidFill>
                  <a:schemeClr val="bg1"/>
                </a:solidFill>
              </a:rPr>
              <a:t>Part 1: IV. Irrevocable Provisions: Article 4: </a:t>
            </a:r>
          </a:p>
          <a:p>
            <a:r>
              <a:rPr lang="en-US" b="1" dirty="0" smtClean="0">
                <a:solidFill>
                  <a:schemeClr val="bg1"/>
                </a:solidFill>
              </a:rPr>
              <a:t>Part 1: IX: Judicial Power: Article 9: </a:t>
            </a:r>
          </a:p>
          <a:p>
            <a:r>
              <a:rPr lang="en-US" b="1" dirty="0" smtClean="0">
                <a:solidFill>
                  <a:schemeClr val="bg1"/>
                </a:solidFill>
              </a:rPr>
              <a:t>Part 1: X: Equality before the Law: Article 10:</a:t>
            </a:r>
          </a:p>
          <a:p>
            <a:r>
              <a:rPr lang="en-US" b="1" dirty="0" smtClean="0">
                <a:solidFill>
                  <a:schemeClr val="bg1"/>
                </a:solidFill>
              </a:rPr>
              <a:t>Part 2: Freedom &amp; Religion of Conscience: Article 24.</a:t>
            </a:r>
          </a:p>
          <a:p>
            <a:r>
              <a:rPr lang="en-US" b="1" dirty="0" smtClean="0">
                <a:solidFill>
                  <a:schemeClr val="bg1"/>
                </a:solidFill>
              </a:rPr>
              <a:t> Part 2: VII: Freedom and though of Opinion: Article 25:</a:t>
            </a:r>
          </a:p>
          <a:p>
            <a:r>
              <a:rPr lang="en-US" b="1" dirty="0" smtClean="0">
                <a:solidFill>
                  <a:schemeClr val="bg1"/>
                </a:solidFill>
              </a:rPr>
              <a:t> Part 2: IX: Freedom of Science and the Arts: Article 27.</a:t>
            </a:r>
            <a:endParaRPr lang="en-US" b="1" dirty="0">
              <a:solidFill>
                <a:schemeClr val="bg1"/>
              </a:solidFill>
            </a:endParaRPr>
          </a:p>
        </p:txBody>
      </p:sp>
    </p:spTree>
    <p:extLst>
      <p:ext uri="{BB962C8B-B14F-4D97-AF65-F5344CB8AC3E}">
        <p14:creationId xmlns:p14="http://schemas.microsoft.com/office/powerpoint/2010/main" val="20069302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dirty="0" smtClean="0"/>
              <a:t>Constitution of Turkey Continued </a:t>
            </a:r>
            <a:endParaRPr lang="en-US" dirty="0"/>
          </a:p>
        </p:txBody>
      </p:sp>
      <p:sp>
        <p:nvSpPr>
          <p:cNvPr id="3" name="Content Placeholder 2"/>
          <p:cNvSpPr>
            <a:spLocks noGrp="1"/>
          </p:cNvSpPr>
          <p:nvPr>
            <p:ph idx="1"/>
          </p:nvPr>
        </p:nvSpPr>
        <p:spPr>
          <a:xfrm>
            <a:off x="152400" y="1295400"/>
            <a:ext cx="8839200" cy="5181600"/>
          </a:xfrm>
        </p:spPr>
        <p:txBody>
          <a:bodyPr>
            <a:normAutofit lnSpcReduction="10000"/>
          </a:bodyPr>
          <a:lstStyle/>
          <a:p>
            <a:pPr marL="0" indent="0">
              <a:buNone/>
            </a:pPr>
            <a:r>
              <a:rPr lang="en-US" b="1" dirty="0" smtClean="0">
                <a:solidFill>
                  <a:schemeClr val="bg1"/>
                </a:solidFill>
              </a:rPr>
              <a:t>Part 2: XI: Rights of Freedom and Assembly: Article 33: </a:t>
            </a:r>
          </a:p>
          <a:p>
            <a:pPr marL="0" indent="0">
              <a:buNone/>
            </a:pPr>
            <a:r>
              <a:rPr lang="en-US" b="1" dirty="0" smtClean="0">
                <a:solidFill>
                  <a:schemeClr val="bg1"/>
                </a:solidFill>
              </a:rPr>
              <a:t>Part 2: XII: Provision on the Protection of Rights: Part A: Freedom to Rights: Article 36:</a:t>
            </a:r>
          </a:p>
          <a:p>
            <a:pPr marL="0" indent="0">
              <a:buNone/>
            </a:pPr>
            <a:r>
              <a:rPr lang="en-US" b="1" dirty="0" smtClean="0">
                <a:solidFill>
                  <a:schemeClr val="bg1"/>
                </a:solidFill>
              </a:rPr>
              <a:t>Part 2: XII: Provision on the Protection of Rights: Part B: Principle of Natural Judge: Article 37.</a:t>
            </a:r>
          </a:p>
          <a:p>
            <a:pPr marL="0" indent="0">
              <a:buNone/>
            </a:pPr>
            <a:r>
              <a:rPr lang="en-US" b="1" dirty="0" smtClean="0">
                <a:solidFill>
                  <a:schemeClr val="bg1"/>
                </a:solidFill>
              </a:rPr>
              <a:t>Part 2: XIV: Right to Prove an Allegation: Article 39: </a:t>
            </a:r>
          </a:p>
          <a:p>
            <a:pPr marL="0" indent="0">
              <a:buNone/>
            </a:pPr>
            <a:r>
              <a:rPr lang="en-US" b="1" dirty="0" smtClean="0">
                <a:solidFill>
                  <a:schemeClr val="bg1"/>
                </a:solidFill>
              </a:rPr>
              <a:t>Part 2: XV: Protection of Fundamental Rights and Freedoms:  Article 40:</a:t>
            </a:r>
          </a:p>
          <a:p>
            <a:pPr marL="0" indent="0">
              <a:buNone/>
            </a:pPr>
            <a:r>
              <a:rPr lang="en-US" dirty="0" smtClean="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177269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dirty="0" smtClean="0"/>
              <a:t>Constitution of Turkey Continued:</a:t>
            </a:r>
            <a:endParaRPr lang="en-US" dirty="0"/>
          </a:p>
        </p:txBody>
      </p:sp>
      <p:sp>
        <p:nvSpPr>
          <p:cNvPr id="3" name="Content Placeholder 2"/>
          <p:cNvSpPr>
            <a:spLocks noGrp="1"/>
          </p:cNvSpPr>
          <p:nvPr>
            <p:ph idx="1"/>
          </p:nvPr>
        </p:nvSpPr>
        <p:spPr>
          <a:xfrm>
            <a:off x="228600" y="1066800"/>
            <a:ext cx="8610600" cy="5562600"/>
          </a:xfrm>
        </p:spPr>
        <p:txBody>
          <a:bodyPr>
            <a:normAutofit/>
          </a:bodyPr>
          <a:lstStyle/>
          <a:p>
            <a:pPr marL="0" indent="0">
              <a:buNone/>
            </a:pPr>
            <a:r>
              <a:rPr lang="en-US" b="1" dirty="0" smtClean="0">
                <a:solidFill>
                  <a:schemeClr val="bg1"/>
                </a:solidFill>
              </a:rPr>
              <a:t>Part 2: Right and Duty of Education: Article 42: </a:t>
            </a:r>
          </a:p>
          <a:p>
            <a:pPr marL="0" indent="0">
              <a:buNone/>
            </a:pPr>
            <a:r>
              <a:rPr lang="en-US" b="1" dirty="0" smtClean="0">
                <a:solidFill>
                  <a:schemeClr val="bg1"/>
                </a:solidFill>
              </a:rPr>
              <a:t>Part 2: XI: Protection of historical, cultural and natural assets: Article 63: </a:t>
            </a:r>
          </a:p>
          <a:p>
            <a:pPr marL="0" indent="0">
              <a:buNone/>
            </a:pPr>
            <a:r>
              <a:rPr lang="en-US" b="1" dirty="0" smtClean="0">
                <a:solidFill>
                  <a:schemeClr val="bg1"/>
                </a:solidFill>
              </a:rPr>
              <a:t>Part 2: XVI: Protection of Arts and Artist: Article 64: </a:t>
            </a:r>
          </a:p>
          <a:p>
            <a:pPr marL="0" indent="0">
              <a:buNone/>
            </a:pPr>
            <a:r>
              <a:rPr lang="en-US" b="1" dirty="0" smtClean="0">
                <a:solidFill>
                  <a:schemeClr val="bg1"/>
                </a:solidFill>
              </a:rPr>
              <a:t>Part 3: 2: Superior Bodies of Higher Education: Article 131.</a:t>
            </a:r>
          </a:p>
          <a:p>
            <a:pPr marL="0" indent="0">
              <a:buNone/>
            </a:pPr>
            <a:r>
              <a:rPr lang="en-US" b="1" dirty="0" smtClean="0">
                <a:solidFill>
                  <a:schemeClr val="bg1"/>
                </a:solidFill>
              </a:rPr>
              <a:t>Part 3: D: Publicity of Hearings and the necessity for the justification of verdicts: Article 141:</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6716074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US Consulates, Embassies and Military Bases in Greece</a:t>
            </a:r>
            <a:endParaRPr lang="en-US" dirty="0"/>
          </a:p>
        </p:txBody>
      </p:sp>
      <p:sp>
        <p:nvSpPr>
          <p:cNvPr id="3" name="Content Placeholder 2"/>
          <p:cNvSpPr>
            <a:spLocks noGrp="1"/>
          </p:cNvSpPr>
          <p:nvPr>
            <p:ph idx="1"/>
          </p:nvPr>
        </p:nvSpPr>
        <p:spPr>
          <a:xfrm>
            <a:off x="228600" y="1600200"/>
            <a:ext cx="8686800" cy="5105400"/>
          </a:xfrm>
        </p:spPr>
        <p:txBody>
          <a:bodyPr>
            <a:normAutofit fontScale="92500" lnSpcReduction="10000"/>
          </a:bodyPr>
          <a:lstStyle/>
          <a:p>
            <a:r>
              <a:rPr lang="en-US" b="1" dirty="0">
                <a:solidFill>
                  <a:schemeClr val="bg2">
                    <a:lumMod val="50000"/>
                  </a:schemeClr>
                </a:solidFill>
              </a:rPr>
              <a:t>U.S. Embassy </a:t>
            </a:r>
            <a:r>
              <a:rPr lang="en-US" b="1" dirty="0" smtClean="0">
                <a:solidFill>
                  <a:schemeClr val="bg2">
                    <a:lumMod val="50000"/>
                  </a:schemeClr>
                </a:solidFill>
              </a:rPr>
              <a:t>Athens:</a:t>
            </a:r>
            <a:r>
              <a:rPr lang="en-US" b="1" dirty="0">
                <a:solidFill>
                  <a:schemeClr val="bg2">
                    <a:lumMod val="50000"/>
                  </a:schemeClr>
                </a:solidFill>
              </a:rPr>
              <a:t> </a:t>
            </a:r>
            <a:r>
              <a:rPr lang="en-US" b="1" dirty="0" smtClean="0">
                <a:solidFill>
                  <a:schemeClr val="bg2">
                    <a:lumMod val="50000"/>
                  </a:schemeClr>
                </a:solidFill>
              </a:rPr>
              <a:t>91 </a:t>
            </a:r>
            <a:r>
              <a:rPr lang="en-US" b="1" dirty="0">
                <a:solidFill>
                  <a:schemeClr val="bg2">
                    <a:lumMod val="50000"/>
                  </a:schemeClr>
                </a:solidFill>
              </a:rPr>
              <a:t>Vasilisis Sophias </a:t>
            </a:r>
            <a:r>
              <a:rPr lang="en-US" b="1" dirty="0" smtClean="0">
                <a:solidFill>
                  <a:schemeClr val="bg2">
                    <a:lumMod val="50000"/>
                  </a:schemeClr>
                </a:solidFill>
              </a:rPr>
              <a:t>Ave</a:t>
            </a:r>
            <a:r>
              <a:rPr lang="en-US" b="1" dirty="0">
                <a:solidFill>
                  <a:schemeClr val="bg2">
                    <a:lumMod val="50000"/>
                  </a:schemeClr>
                </a:solidFill>
              </a:rPr>
              <a:t/>
            </a:r>
            <a:br>
              <a:rPr lang="en-US" b="1" dirty="0">
                <a:solidFill>
                  <a:schemeClr val="bg2">
                    <a:lumMod val="50000"/>
                  </a:schemeClr>
                </a:solidFill>
              </a:rPr>
            </a:br>
            <a:r>
              <a:rPr lang="en-US" b="1" dirty="0">
                <a:solidFill>
                  <a:schemeClr val="bg2">
                    <a:lumMod val="50000"/>
                  </a:schemeClr>
                </a:solidFill>
              </a:rPr>
              <a:t>10160 Athens, Greece</a:t>
            </a:r>
            <a:r>
              <a:rPr lang="en-US" b="1" dirty="0">
                <a:solidFill>
                  <a:schemeClr val="tx1">
                    <a:lumMod val="95000"/>
                    <a:lumOff val="5000"/>
                  </a:schemeClr>
                </a:solidFill>
              </a:rPr>
              <a:t/>
            </a:r>
            <a:br>
              <a:rPr lang="en-US" b="1" dirty="0">
                <a:solidFill>
                  <a:schemeClr val="tx1">
                    <a:lumMod val="95000"/>
                    <a:lumOff val="5000"/>
                  </a:schemeClr>
                </a:solidFill>
              </a:rPr>
            </a:br>
            <a:r>
              <a:rPr lang="en-US" b="1" dirty="0"/>
              <a:t>Phone </a:t>
            </a:r>
            <a:r>
              <a:rPr lang="en-US" b="1" dirty="0" smtClean="0"/>
              <a:t>: </a:t>
            </a:r>
            <a:r>
              <a:rPr lang="en-US" b="1" dirty="0"/>
              <a:t>30-210-721-2951</a:t>
            </a:r>
            <a:r>
              <a:rPr lang="en-US" b="1" dirty="0">
                <a:solidFill>
                  <a:schemeClr val="tx1">
                    <a:lumMod val="95000"/>
                    <a:lumOff val="5000"/>
                  </a:schemeClr>
                </a:solidFill>
              </a:rPr>
              <a:t/>
            </a:r>
            <a:br>
              <a:rPr lang="en-US" b="1" dirty="0">
                <a:solidFill>
                  <a:schemeClr val="tx1">
                    <a:lumMod val="95000"/>
                    <a:lumOff val="5000"/>
                  </a:schemeClr>
                </a:solidFill>
              </a:rPr>
            </a:br>
            <a:r>
              <a:rPr lang="en-US" b="1" dirty="0" smtClean="0">
                <a:solidFill>
                  <a:schemeClr val="tx1">
                    <a:lumMod val="95000"/>
                    <a:lumOff val="5000"/>
                  </a:schemeClr>
                </a:solidFill>
              </a:rPr>
              <a:t>Email</a:t>
            </a:r>
            <a:r>
              <a:rPr lang="en-US" b="1" dirty="0">
                <a:solidFill>
                  <a:schemeClr val="tx1">
                    <a:lumMod val="95000"/>
                    <a:lumOff val="5000"/>
                  </a:schemeClr>
                </a:solidFill>
              </a:rPr>
              <a:t>: </a:t>
            </a:r>
            <a:r>
              <a:rPr lang="en-US" b="1" dirty="0" smtClean="0">
                <a:solidFill>
                  <a:schemeClr val="tx1">
                    <a:lumMod val="95000"/>
                    <a:lumOff val="5000"/>
                  </a:schemeClr>
                </a:solidFill>
                <a:hlinkClick r:id="rId3"/>
              </a:rPr>
              <a:t>AthensAmEmb@state.gov</a:t>
            </a:r>
            <a:endParaRPr lang="en-US" b="1" dirty="0" smtClean="0">
              <a:solidFill>
                <a:schemeClr val="tx1">
                  <a:lumMod val="95000"/>
                  <a:lumOff val="5000"/>
                </a:schemeClr>
              </a:solidFill>
            </a:endParaRPr>
          </a:p>
          <a:p>
            <a:r>
              <a:rPr lang="en-US" b="1" dirty="0">
                <a:solidFill>
                  <a:schemeClr val="tx1">
                    <a:lumMod val="95000"/>
                    <a:lumOff val="5000"/>
                  </a:schemeClr>
                </a:solidFill>
              </a:rPr>
              <a:t>United States Consulate </a:t>
            </a:r>
            <a:r>
              <a:rPr lang="en-US" b="1" dirty="0" smtClean="0">
                <a:solidFill>
                  <a:schemeClr val="tx1">
                    <a:lumMod val="95000"/>
                    <a:lumOff val="5000"/>
                  </a:schemeClr>
                </a:solidFill>
              </a:rPr>
              <a:t>General: 43 </a:t>
            </a:r>
            <a:r>
              <a:rPr lang="en-US" b="1" dirty="0">
                <a:solidFill>
                  <a:schemeClr val="tx1">
                    <a:lumMod val="95000"/>
                    <a:lumOff val="5000"/>
                  </a:schemeClr>
                </a:solidFill>
              </a:rPr>
              <a:t>Tsimiski, 7</a:t>
            </a:r>
            <a:r>
              <a:rPr lang="en-US" b="1" baseline="30000" dirty="0">
                <a:solidFill>
                  <a:schemeClr val="tx1">
                    <a:lumMod val="95000"/>
                    <a:lumOff val="5000"/>
                  </a:schemeClr>
                </a:solidFill>
              </a:rPr>
              <a:t>th</a:t>
            </a:r>
            <a:r>
              <a:rPr lang="en-US" b="1" dirty="0">
                <a:solidFill>
                  <a:schemeClr val="tx1">
                    <a:lumMod val="95000"/>
                    <a:lumOff val="5000"/>
                  </a:schemeClr>
                </a:solidFill>
              </a:rPr>
              <a:t> </a:t>
            </a:r>
            <a:r>
              <a:rPr lang="en-US" b="1" dirty="0" smtClean="0">
                <a:solidFill>
                  <a:schemeClr val="tx1">
                    <a:lumMod val="95000"/>
                    <a:lumOff val="5000"/>
                  </a:schemeClr>
                </a:solidFill>
              </a:rPr>
              <a:t>Floor 546 </a:t>
            </a:r>
            <a:r>
              <a:rPr lang="en-US" b="1" dirty="0">
                <a:solidFill>
                  <a:schemeClr val="tx1">
                    <a:lumMod val="95000"/>
                    <a:lumOff val="5000"/>
                  </a:schemeClr>
                </a:solidFill>
              </a:rPr>
              <a:t>23 Thessaloniki GREECE</a:t>
            </a:r>
          </a:p>
          <a:p>
            <a:r>
              <a:rPr lang="en-US" b="1" dirty="0">
                <a:solidFill>
                  <a:schemeClr val="tx1">
                    <a:lumMod val="95000"/>
                    <a:lumOff val="5000"/>
                  </a:schemeClr>
                </a:solidFill>
              </a:rPr>
              <a:t>Telephone: +30 2310 242 </a:t>
            </a:r>
            <a:r>
              <a:rPr lang="en-US" b="1" dirty="0" smtClean="0">
                <a:solidFill>
                  <a:schemeClr val="tx1">
                    <a:lumMod val="95000"/>
                    <a:lumOff val="5000"/>
                  </a:schemeClr>
                </a:solidFill>
              </a:rPr>
              <a:t>905,6,7. Fax</a:t>
            </a:r>
            <a:r>
              <a:rPr lang="en-US" b="1" dirty="0">
                <a:solidFill>
                  <a:schemeClr val="tx1">
                    <a:lumMod val="95000"/>
                    <a:lumOff val="5000"/>
                  </a:schemeClr>
                </a:solidFill>
              </a:rPr>
              <a:t>: +30 2310 242 </a:t>
            </a:r>
            <a:r>
              <a:rPr lang="en-US" b="1" dirty="0" smtClean="0">
                <a:solidFill>
                  <a:schemeClr val="tx1">
                    <a:lumMod val="95000"/>
                    <a:lumOff val="5000"/>
                  </a:schemeClr>
                </a:solidFill>
              </a:rPr>
              <a:t>927.</a:t>
            </a:r>
            <a:r>
              <a:rPr lang="en-US" b="1" dirty="0">
                <a:solidFill>
                  <a:schemeClr val="tx1">
                    <a:lumMod val="95000"/>
                    <a:lumOff val="5000"/>
                  </a:schemeClr>
                </a:solidFill>
              </a:rPr>
              <a:t> </a:t>
            </a:r>
            <a:r>
              <a:rPr lang="en-US" b="1" dirty="0" smtClean="0">
                <a:solidFill>
                  <a:schemeClr val="tx1">
                    <a:lumMod val="95000"/>
                    <a:lumOff val="5000"/>
                  </a:schemeClr>
                </a:solidFill>
              </a:rPr>
              <a:t>Public </a:t>
            </a:r>
            <a:r>
              <a:rPr lang="en-US" b="1" dirty="0">
                <a:solidFill>
                  <a:schemeClr val="tx1">
                    <a:lumMod val="95000"/>
                    <a:lumOff val="5000"/>
                  </a:schemeClr>
                </a:solidFill>
              </a:rPr>
              <a:t>Affairs Fax: +30 2310 242 910</a:t>
            </a:r>
          </a:p>
          <a:p>
            <a:r>
              <a:rPr lang="en-US" b="1" dirty="0">
                <a:solidFill>
                  <a:schemeClr val="tx1">
                    <a:lumMod val="95000"/>
                    <a:lumOff val="5000"/>
                  </a:schemeClr>
                </a:solidFill>
              </a:rPr>
              <a:t>Email: </a:t>
            </a:r>
            <a:r>
              <a:rPr lang="en-US" b="1" dirty="0">
                <a:solidFill>
                  <a:schemeClr val="tx1">
                    <a:lumMod val="95000"/>
                    <a:lumOff val="5000"/>
                  </a:schemeClr>
                </a:solidFill>
                <a:hlinkClick r:id="rId4"/>
              </a:rPr>
              <a:t>usconsulate@state.gov</a:t>
            </a:r>
            <a:r>
              <a:rPr lang="en-US" b="1" dirty="0">
                <a:solidFill>
                  <a:schemeClr val="tx1">
                    <a:lumMod val="95000"/>
                    <a:lumOff val="5000"/>
                  </a:schemeClr>
                </a:solidFill>
              </a:rPr>
              <a:t/>
            </a:r>
            <a:br>
              <a:rPr lang="en-US" b="1" dirty="0">
                <a:solidFill>
                  <a:schemeClr val="tx1">
                    <a:lumMod val="95000"/>
                    <a:lumOff val="5000"/>
                  </a:schemeClr>
                </a:solidFill>
              </a:rPr>
            </a:br>
            <a:r>
              <a:rPr lang="en-US" b="1" dirty="0">
                <a:solidFill>
                  <a:schemeClr val="tx1">
                    <a:lumMod val="95000"/>
                    <a:lumOff val="5000"/>
                  </a:schemeClr>
                </a:solidFill>
              </a:rPr>
              <a:t>Web: </a:t>
            </a:r>
            <a:r>
              <a:rPr lang="en-US" b="1" dirty="0">
                <a:solidFill>
                  <a:schemeClr val="tx1">
                    <a:lumMod val="95000"/>
                    <a:lumOff val="5000"/>
                  </a:schemeClr>
                </a:solidFill>
                <a:hlinkClick r:id="rId5"/>
              </a:rPr>
              <a:t>http://</a:t>
            </a:r>
            <a:r>
              <a:rPr lang="en-US" b="1" dirty="0" smtClean="0">
                <a:solidFill>
                  <a:schemeClr val="tx1">
                    <a:lumMod val="95000"/>
                    <a:lumOff val="5000"/>
                  </a:schemeClr>
                </a:solidFill>
                <a:hlinkClick r:id="rId5"/>
              </a:rPr>
              <a:t>thessaloniki.usconsulate.gov</a:t>
            </a:r>
            <a:endParaRPr lang="en-US" b="1" dirty="0" smtClean="0">
              <a:solidFill>
                <a:schemeClr val="tx1">
                  <a:lumMod val="95000"/>
                  <a:lumOff val="5000"/>
                </a:schemeClr>
              </a:solidFill>
            </a:endParaRPr>
          </a:p>
          <a:p>
            <a:r>
              <a:rPr lang="en-US" b="1" dirty="0" smtClean="0">
                <a:solidFill>
                  <a:schemeClr val="tx1">
                    <a:lumMod val="95000"/>
                    <a:lumOff val="5000"/>
                  </a:schemeClr>
                </a:solidFill>
              </a:rPr>
              <a:t>1 Military Base: NSA Souda Bay in Crete. </a:t>
            </a:r>
            <a:endParaRPr lang="en-US" b="1" dirty="0">
              <a:solidFill>
                <a:schemeClr val="tx1">
                  <a:lumMod val="95000"/>
                  <a:lumOff val="5000"/>
                </a:schemeClr>
              </a:solidFill>
            </a:endParaRPr>
          </a:p>
          <a:p>
            <a:endParaRPr lang="en-US" b="1" dirty="0"/>
          </a:p>
        </p:txBody>
      </p:sp>
    </p:spTree>
    <p:extLst>
      <p:ext uri="{BB962C8B-B14F-4D97-AF65-F5344CB8AC3E}">
        <p14:creationId xmlns:p14="http://schemas.microsoft.com/office/powerpoint/2010/main" val="14566437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US Consulates, Embassies and Military Bases in Turkey </a:t>
            </a:r>
            <a:endParaRPr lang="en-US" dirty="0"/>
          </a:p>
        </p:txBody>
      </p:sp>
      <p:sp>
        <p:nvSpPr>
          <p:cNvPr id="3" name="Content Placeholder 2"/>
          <p:cNvSpPr>
            <a:spLocks noGrp="1"/>
          </p:cNvSpPr>
          <p:nvPr>
            <p:ph idx="1"/>
          </p:nvPr>
        </p:nvSpPr>
        <p:spPr>
          <a:xfrm>
            <a:off x="152400" y="1524000"/>
            <a:ext cx="8915400" cy="5181600"/>
          </a:xfrm>
        </p:spPr>
        <p:txBody>
          <a:bodyPr>
            <a:normAutofit fontScale="55000" lnSpcReduction="20000"/>
          </a:bodyPr>
          <a:lstStyle/>
          <a:p>
            <a:r>
              <a:rPr lang="en-US" sz="4200" b="1" dirty="0" smtClean="0"/>
              <a:t>US Embassy in Ankara: </a:t>
            </a:r>
            <a:r>
              <a:rPr lang="en-US" sz="4200" b="1" dirty="0"/>
              <a:t>American Embassy </a:t>
            </a:r>
            <a:r>
              <a:rPr lang="en-US" sz="4200" b="1" dirty="0" smtClean="0"/>
              <a:t>Ankara 110 </a:t>
            </a:r>
            <a:r>
              <a:rPr lang="en-US" sz="4200" b="1" dirty="0"/>
              <a:t>Atatürk </a:t>
            </a:r>
            <a:r>
              <a:rPr lang="en-US" sz="4200" b="1" dirty="0" smtClean="0"/>
              <a:t>Blvd. Kavaklıdere</a:t>
            </a:r>
            <a:r>
              <a:rPr lang="en-US" sz="4200" b="1" dirty="0"/>
              <a:t>, 06100 Ankara - Turkey</a:t>
            </a:r>
            <a:br>
              <a:rPr lang="en-US" sz="4200" b="1" dirty="0"/>
            </a:br>
            <a:r>
              <a:rPr lang="en-US" sz="4200" b="1" dirty="0"/>
              <a:t>Phone: (90-312) 455-5555 </a:t>
            </a:r>
            <a:r>
              <a:rPr lang="en-US" sz="4200" b="1" dirty="0" smtClean="0"/>
              <a:t> Fax</a:t>
            </a:r>
            <a:r>
              <a:rPr lang="en-US" sz="4200" b="1" dirty="0"/>
              <a:t>: (90-312) </a:t>
            </a:r>
            <a:r>
              <a:rPr lang="en-US" sz="4200" b="1" dirty="0" smtClean="0"/>
              <a:t>467-0019 email</a:t>
            </a:r>
            <a:r>
              <a:rPr lang="en-US" sz="4200" b="1" dirty="0"/>
              <a:t>: </a:t>
            </a:r>
            <a:r>
              <a:rPr lang="en-US" sz="4200" b="1" dirty="0" smtClean="0">
                <a:hlinkClick r:id="rId4"/>
              </a:rPr>
              <a:t>webmasterankara@state.gov</a:t>
            </a:r>
            <a:endParaRPr lang="en-US" sz="4200" b="1" dirty="0" smtClean="0"/>
          </a:p>
          <a:p>
            <a:r>
              <a:rPr lang="en-US" sz="4200" b="1" dirty="0" smtClean="0"/>
              <a:t>US Consulate Adana: </a:t>
            </a:r>
            <a:r>
              <a:rPr lang="en-US" sz="4200" b="1" dirty="0"/>
              <a:t>Girne Bulvari No:212 Guzelevler </a:t>
            </a:r>
            <a:r>
              <a:rPr lang="en-US" sz="4200" b="1" dirty="0" smtClean="0"/>
              <a:t>Mah. Yüregir</a:t>
            </a:r>
            <a:r>
              <a:rPr lang="en-US" sz="4200" b="1" dirty="0"/>
              <a:t>, Adana </a:t>
            </a:r>
            <a:r>
              <a:rPr lang="en-US" sz="4200" b="1" dirty="0" smtClean="0"/>
              <a:t>– TÜRKİYE    Phone: </a:t>
            </a:r>
            <a:r>
              <a:rPr lang="en-US" sz="4200" b="1" dirty="0"/>
              <a:t>(90) (322) </a:t>
            </a:r>
            <a:r>
              <a:rPr lang="en-US" sz="4200" b="1" dirty="0" smtClean="0"/>
              <a:t>346-6262  Fax</a:t>
            </a:r>
            <a:r>
              <a:rPr lang="en-US" sz="4200" b="1" dirty="0"/>
              <a:t>: (90) (322) </a:t>
            </a:r>
            <a:r>
              <a:rPr lang="en-US" sz="4200" b="1" dirty="0" smtClean="0"/>
              <a:t>346-7916 Email</a:t>
            </a:r>
            <a:r>
              <a:rPr lang="en-US" sz="4200" b="1" dirty="0"/>
              <a:t>: </a:t>
            </a:r>
            <a:r>
              <a:rPr lang="en-US" sz="4200" b="1" dirty="0" smtClean="0">
                <a:hlinkClick r:id="rId5"/>
              </a:rPr>
              <a:t>webmaster_adana@state.gov</a:t>
            </a:r>
            <a:r>
              <a:rPr lang="en-US" sz="4200" b="1" dirty="0" smtClean="0"/>
              <a:t> </a:t>
            </a:r>
          </a:p>
          <a:p>
            <a:r>
              <a:rPr lang="en-US" sz="4200" b="1" dirty="0" smtClean="0"/>
              <a:t>US Consulate at Istanbul: </a:t>
            </a:r>
            <a:r>
              <a:rPr lang="en-US" sz="4200" b="1" dirty="0"/>
              <a:t>U.S. Consulate General </a:t>
            </a:r>
            <a:r>
              <a:rPr lang="en-US" sz="4200" b="1" dirty="0" smtClean="0"/>
              <a:t>Istanbul:</a:t>
            </a:r>
            <a:r>
              <a:rPr lang="en-US" sz="4200" b="1" dirty="0"/>
              <a:t> </a:t>
            </a:r>
            <a:r>
              <a:rPr lang="en-US" sz="4200" b="1" dirty="0" smtClean="0"/>
              <a:t>İstinye</a:t>
            </a:r>
            <a:r>
              <a:rPr lang="en-US" sz="4200" b="1" dirty="0"/>
              <a:t> </a:t>
            </a:r>
            <a:r>
              <a:rPr lang="en-US" sz="4200" b="1" dirty="0" smtClean="0"/>
              <a:t>Mahallesi</a:t>
            </a:r>
            <a:r>
              <a:rPr lang="en-US" sz="4200" b="1" dirty="0"/>
              <a:t>, Üç Şehitler Sokak </a:t>
            </a:r>
            <a:r>
              <a:rPr lang="en-US" sz="4200" b="1" dirty="0" smtClean="0"/>
              <a:t>No.2 İstinye </a:t>
            </a:r>
            <a:r>
              <a:rPr lang="en-US" sz="4200" b="1" dirty="0"/>
              <a:t>34460 - Istanbul / Turkey </a:t>
            </a:r>
            <a:br>
              <a:rPr lang="en-US" sz="4200" b="1" dirty="0"/>
            </a:br>
            <a:r>
              <a:rPr lang="en-US" sz="4200" b="1" dirty="0"/>
              <a:t>Phone: (90) 212-335 90 </a:t>
            </a:r>
            <a:r>
              <a:rPr lang="en-US" sz="4200" b="1" dirty="0" smtClean="0"/>
              <a:t>00</a:t>
            </a:r>
            <a:r>
              <a:rPr lang="en-US" sz="4200" b="1" dirty="0"/>
              <a:t> </a:t>
            </a:r>
            <a:r>
              <a:rPr lang="en-US" sz="4200" b="1" dirty="0" smtClean="0"/>
              <a:t>   Email: </a:t>
            </a:r>
            <a:r>
              <a:rPr lang="en-US" sz="4200" b="1" dirty="0"/>
              <a:t> </a:t>
            </a:r>
            <a:r>
              <a:rPr lang="en-US" sz="4200" b="1" dirty="0">
                <a:hlinkClick r:id="rId6"/>
              </a:rPr>
              <a:t>istanbul-webmaster@state.gov</a:t>
            </a:r>
            <a:r>
              <a:rPr lang="en-US" sz="4200" b="1" dirty="0"/>
              <a:t> </a:t>
            </a:r>
            <a:endParaRPr lang="en-US" sz="4200" b="1" dirty="0" smtClean="0"/>
          </a:p>
          <a:p>
            <a:r>
              <a:rPr lang="en-US" sz="4200" b="1" dirty="0" smtClean="0"/>
              <a:t>US Consulate in Izmir: Only open on Mondays and Tuesday’s by Appointment only by emailing </a:t>
            </a:r>
            <a:r>
              <a:rPr lang="en-US" sz="4200" b="1" dirty="0" smtClean="0">
                <a:hlinkClick r:id="rId7"/>
              </a:rPr>
              <a:t>Izmir@state.gov</a:t>
            </a:r>
            <a:r>
              <a:rPr lang="en-US" sz="4200" b="1" dirty="0" smtClean="0"/>
              <a:t> </a:t>
            </a:r>
          </a:p>
          <a:p>
            <a:r>
              <a:rPr lang="en-US" sz="4200" b="1" dirty="0" smtClean="0"/>
              <a:t>Incirlik Airbase: </a:t>
            </a:r>
          </a:p>
          <a:p>
            <a:r>
              <a:rPr lang="en-US" sz="4200" b="1" dirty="0" smtClean="0"/>
              <a:t>Izmir Airbase:</a:t>
            </a:r>
            <a:endParaRPr lang="en-US" b="1" dirty="0"/>
          </a:p>
        </p:txBody>
      </p:sp>
    </p:spTree>
    <p:extLst>
      <p:ext uri="{BB962C8B-B14F-4D97-AF65-F5344CB8AC3E}">
        <p14:creationId xmlns:p14="http://schemas.microsoft.com/office/powerpoint/2010/main" val="280656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Major Greek Political Issues</a:t>
            </a:r>
            <a:endParaRPr lang="en-US" dirty="0"/>
          </a:p>
        </p:txBody>
      </p:sp>
      <p:sp>
        <p:nvSpPr>
          <p:cNvPr id="3" name="Content Placeholder 2"/>
          <p:cNvSpPr>
            <a:spLocks noGrp="1"/>
          </p:cNvSpPr>
          <p:nvPr>
            <p:ph idx="1"/>
          </p:nvPr>
        </p:nvSpPr>
        <p:spPr>
          <a:xfrm>
            <a:off x="457200" y="1447800"/>
            <a:ext cx="8229600" cy="4876800"/>
          </a:xfrm>
        </p:spPr>
        <p:txBody>
          <a:bodyPr>
            <a:normAutofit fontScale="92500" lnSpcReduction="10000"/>
          </a:bodyPr>
          <a:lstStyle/>
          <a:p>
            <a:r>
              <a:rPr lang="en-US" b="1" dirty="0" smtClean="0"/>
              <a:t>EU membership.</a:t>
            </a:r>
          </a:p>
          <a:p>
            <a:r>
              <a:rPr lang="en-US" b="1" dirty="0" smtClean="0"/>
              <a:t>National Debt.</a:t>
            </a:r>
          </a:p>
          <a:p>
            <a:r>
              <a:rPr lang="en-US" b="1" dirty="0" smtClean="0"/>
              <a:t>Jobs. </a:t>
            </a:r>
          </a:p>
          <a:p>
            <a:r>
              <a:rPr lang="en-US" b="1" dirty="0" smtClean="0"/>
              <a:t>Education funding.</a:t>
            </a:r>
          </a:p>
          <a:p>
            <a:r>
              <a:rPr lang="en-US" b="1" dirty="0" smtClean="0"/>
              <a:t>Separation of Church and State. </a:t>
            </a:r>
          </a:p>
          <a:p>
            <a:r>
              <a:rPr lang="en-US" b="1" dirty="0" smtClean="0"/>
              <a:t>Alleged Scandals. </a:t>
            </a:r>
          </a:p>
          <a:p>
            <a:r>
              <a:rPr lang="en-US" b="1" dirty="0" smtClean="0"/>
              <a:t>UN Membership.</a:t>
            </a:r>
          </a:p>
          <a:p>
            <a:r>
              <a:rPr lang="en-US" b="1" dirty="0" smtClean="0"/>
              <a:t>Island and wildlife Preservation.</a:t>
            </a:r>
          </a:p>
          <a:p>
            <a:r>
              <a:rPr lang="en-US" b="1" dirty="0" smtClean="0"/>
              <a:t>Public Health. </a:t>
            </a:r>
            <a:endParaRPr lang="en-US" b="1" dirty="0"/>
          </a:p>
        </p:txBody>
      </p:sp>
    </p:spTree>
    <p:extLst>
      <p:ext uri="{BB962C8B-B14F-4D97-AF65-F5344CB8AC3E}">
        <p14:creationId xmlns:p14="http://schemas.microsoft.com/office/powerpoint/2010/main" val="32465308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Major Turkish Political Issues</a:t>
            </a:r>
            <a:endParaRPr lang="en-US" dirty="0"/>
          </a:p>
        </p:txBody>
      </p:sp>
      <p:sp>
        <p:nvSpPr>
          <p:cNvPr id="3" name="Content Placeholder 2"/>
          <p:cNvSpPr>
            <a:spLocks noGrp="1"/>
          </p:cNvSpPr>
          <p:nvPr>
            <p:ph idx="1"/>
          </p:nvPr>
        </p:nvSpPr>
        <p:spPr/>
        <p:txBody>
          <a:bodyPr/>
          <a:lstStyle/>
          <a:p>
            <a:r>
              <a:rPr lang="en-US" dirty="0" smtClean="0"/>
              <a:t>Middle East Alliance verses EU Alliance. </a:t>
            </a:r>
          </a:p>
          <a:p>
            <a:r>
              <a:rPr lang="en-US" dirty="0" smtClean="0"/>
              <a:t>Free Elections and election Fraud.</a:t>
            </a:r>
          </a:p>
          <a:p>
            <a:r>
              <a:rPr lang="en-US" dirty="0" smtClean="0"/>
              <a:t>Police Brutality. </a:t>
            </a:r>
          </a:p>
          <a:p>
            <a:r>
              <a:rPr lang="en-US" dirty="0" smtClean="0"/>
              <a:t>Budget Crisis. </a:t>
            </a:r>
          </a:p>
          <a:p>
            <a:r>
              <a:rPr lang="en-US" dirty="0" smtClean="0"/>
              <a:t>Economic Growth. </a:t>
            </a:r>
            <a:endParaRPr lang="en-US" dirty="0"/>
          </a:p>
        </p:txBody>
      </p:sp>
    </p:spTree>
    <p:extLst>
      <p:ext uri="{BB962C8B-B14F-4D97-AF65-F5344CB8AC3E}">
        <p14:creationId xmlns:p14="http://schemas.microsoft.com/office/powerpoint/2010/main" val="23743931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304800"/>
            <a:ext cx="8229600" cy="914400"/>
          </a:xfrm>
        </p:spPr>
        <p:txBody>
          <a:bodyPr>
            <a:normAutofit fontScale="90000"/>
          </a:bodyPr>
          <a:lstStyle/>
          <a:p>
            <a:r>
              <a:rPr lang="en-US" b="1" dirty="0" smtClean="0"/>
              <a:t>Legal Rights Under International Law</a:t>
            </a:r>
            <a:endParaRPr lang="en-US" b="1" dirty="0"/>
          </a:p>
        </p:txBody>
      </p:sp>
      <p:sp>
        <p:nvSpPr>
          <p:cNvPr id="3" name="Content Placeholder 2"/>
          <p:cNvSpPr>
            <a:spLocks noGrp="1"/>
          </p:cNvSpPr>
          <p:nvPr>
            <p:ph idx="1"/>
          </p:nvPr>
        </p:nvSpPr>
        <p:spPr>
          <a:xfrm>
            <a:off x="304800" y="1295400"/>
            <a:ext cx="8534400" cy="5181600"/>
          </a:xfrm>
        </p:spPr>
        <p:txBody>
          <a:bodyPr>
            <a:normAutofit/>
          </a:bodyPr>
          <a:lstStyle/>
          <a:p>
            <a:r>
              <a:rPr lang="en-US" b="1" dirty="0" smtClean="0">
                <a:solidFill>
                  <a:schemeClr val="bg1"/>
                </a:solidFill>
              </a:rPr>
              <a:t>Trial by Jury or multiple judge panel unless accused of a misdemeanor in which case one judge.</a:t>
            </a:r>
          </a:p>
          <a:p>
            <a:r>
              <a:rPr lang="en-US" b="1" dirty="0" smtClean="0">
                <a:solidFill>
                  <a:schemeClr val="bg1"/>
                </a:solidFill>
              </a:rPr>
              <a:t>You must have a defense attorney.</a:t>
            </a:r>
          </a:p>
          <a:p>
            <a:r>
              <a:rPr lang="en-US" b="1" dirty="0" smtClean="0">
                <a:solidFill>
                  <a:schemeClr val="bg1"/>
                </a:solidFill>
              </a:rPr>
              <a:t>Unless accused of murdering more than 5 people or embezzling over the sum $10 Million, you have the right to Bail. Unless you are deemed a flight risk, high profile or accused of murder they can not charge you for Bail.</a:t>
            </a:r>
          </a:p>
        </p:txBody>
      </p:sp>
    </p:spTree>
    <p:extLst>
      <p:ext uri="{BB962C8B-B14F-4D97-AF65-F5344CB8AC3E}">
        <p14:creationId xmlns:p14="http://schemas.microsoft.com/office/powerpoint/2010/main" val="532266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t2.gstatic.com/images?q=tbn:ANd9GcScb00CuSLECNTiVG8wT81hS13xqAa59MMU4auVCUUAjy-GqFd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Legal Rights under the United Nations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UN Universal Declaration of Human Rights: Article 7: “</a:t>
            </a:r>
            <a:r>
              <a:rPr lang="en-US" dirty="0"/>
              <a:t>All are equal before the law and are entitled without any discrimination to equal protection of the law. All are entitled to equal protection against any discrimination in violation of this Declaration and against any incitement to such discrimination</a:t>
            </a:r>
            <a:r>
              <a:rPr lang="en-US" dirty="0" smtClean="0"/>
              <a:t>.”</a:t>
            </a:r>
          </a:p>
          <a:p>
            <a:r>
              <a:rPr lang="en-US" dirty="0" smtClean="0"/>
              <a:t>UN Universal Declaration of Human Rights: Article 8: “</a:t>
            </a:r>
            <a:r>
              <a:rPr lang="en-US" dirty="0"/>
              <a:t>Everyone has the right to an effective remedy by the competent national tribunals for acts violating the fundamental rights granted him by the constitution or by law</a:t>
            </a:r>
            <a:r>
              <a:rPr lang="en-US" dirty="0" smtClean="0"/>
              <a:t>.”  </a:t>
            </a:r>
            <a:endParaRPr lang="en-US" dirty="0"/>
          </a:p>
        </p:txBody>
      </p:sp>
    </p:spTree>
    <p:extLst>
      <p:ext uri="{BB962C8B-B14F-4D97-AF65-F5344CB8AC3E}">
        <p14:creationId xmlns:p14="http://schemas.microsoft.com/office/powerpoint/2010/main" val="1929213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229600" cy="838200"/>
          </a:xfrm>
        </p:spPr>
        <p:txBody>
          <a:bodyPr>
            <a:noAutofit/>
          </a:bodyPr>
          <a:lstStyle/>
          <a:p>
            <a:r>
              <a:rPr lang="en-US" sz="2800" dirty="0" smtClean="0"/>
              <a:t>Legal Rights under the United Nations Continued</a:t>
            </a:r>
            <a:endParaRPr lang="en-US" sz="2800" dirty="0"/>
          </a:p>
        </p:txBody>
      </p:sp>
      <p:sp>
        <p:nvSpPr>
          <p:cNvPr id="3" name="Content Placeholder 2"/>
          <p:cNvSpPr>
            <a:spLocks noGrp="1"/>
          </p:cNvSpPr>
          <p:nvPr>
            <p:ph idx="1"/>
          </p:nvPr>
        </p:nvSpPr>
        <p:spPr>
          <a:xfrm>
            <a:off x="152400" y="838200"/>
            <a:ext cx="8839200" cy="5867400"/>
          </a:xfrm>
        </p:spPr>
        <p:txBody>
          <a:bodyPr>
            <a:noAutofit/>
          </a:bodyPr>
          <a:lstStyle/>
          <a:p>
            <a:r>
              <a:rPr lang="en-US" sz="2300" b="1" dirty="0" smtClean="0">
                <a:solidFill>
                  <a:schemeClr val="bg1"/>
                </a:solidFill>
              </a:rPr>
              <a:t>UN Universal Declaration of Human Rights: Article 9: “</a:t>
            </a:r>
            <a:r>
              <a:rPr lang="en-US" sz="2300" b="1" dirty="0">
                <a:solidFill>
                  <a:schemeClr val="bg1"/>
                </a:solidFill>
              </a:rPr>
              <a:t>No one shall be subjected to arbitrary arrest, detention or exile</a:t>
            </a:r>
            <a:r>
              <a:rPr lang="en-US" sz="2300" b="1" dirty="0" smtClean="0">
                <a:solidFill>
                  <a:schemeClr val="bg1"/>
                </a:solidFill>
              </a:rPr>
              <a:t>.”</a:t>
            </a:r>
          </a:p>
          <a:p>
            <a:r>
              <a:rPr lang="en-US" sz="2300" b="1" dirty="0" smtClean="0">
                <a:solidFill>
                  <a:schemeClr val="bg1"/>
                </a:solidFill>
              </a:rPr>
              <a:t>UN Universal Declaration of Human Rights: Article 10: “</a:t>
            </a:r>
            <a:r>
              <a:rPr lang="en-US" sz="2300" b="1" dirty="0">
                <a:solidFill>
                  <a:schemeClr val="bg1"/>
                </a:solidFill>
              </a:rPr>
              <a:t>Everyone is entitled in full equality to a fair and public hearing by an independent and impartial tribunal, in the determination of his rights and obligations and of any criminal charge against him</a:t>
            </a:r>
            <a:r>
              <a:rPr lang="en-US" sz="2300" b="1" dirty="0" smtClean="0">
                <a:solidFill>
                  <a:schemeClr val="bg1"/>
                </a:solidFill>
              </a:rPr>
              <a:t>.”</a:t>
            </a:r>
          </a:p>
          <a:p>
            <a:r>
              <a:rPr lang="en-US" sz="2300" b="1" dirty="0" smtClean="0">
                <a:solidFill>
                  <a:schemeClr val="bg1"/>
                </a:solidFill>
              </a:rPr>
              <a:t>UN Universal Deceleration of Human Rights: Article 11: “1: </a:t>
            </a:r>
            <a:r>
              <a:rPr lang="en-US" sz="2300" b="1" dirty="0">
                <a:solidFill>
                  <a:schemeClr val="bg1"/>
                </a:solidFill>
              </a:rPr>
              <a:t> </a:t>
            </a:r>
            <a:r>
              <a:rPr lang="en-US" sz="2300" b="1" dirty="0" smtClean="0">
                <a:solidFill>
                  <a:schemeClr val="bg1"/>
                </a:solidFill>
              </a:rPr>
              <a:t>Everyone </a:t>
            </a:r>
            <a:r>
              <a:rPr lang="en-US" sz="2300" b="1" dirty="0">
                <a:solidFill>
                  <a:schemeClr val="bg1"/>
                </a:solidFill>
              </a:rPr>
              <a:t>charged with a penal offence has the right to be presumed innocent until proved guilty according to law in a public trial at which he has had all the guarantees necessary for his defence.  </a:t>
            </a:r>
            <a:r>
              <a:rPr lang="en-US" sz="2300" b="1" dirty="0" smtClean="0">
                <a:solidFill>
                  <a:schemeClr val="bg1"/>
                </a:solidFill>
              </a:rPr>
              <a:t>                                                                          2</a:t>
            </a:r>
            <a:r>
              <a:rPr lang="en-US" sz="2300" b="1" dirty="0">
                <a:solidFill>
                  <a:schemeClr val="bg1"/>
                </a:solidFill>
              </a:rPr>
              <a:t>. No one shall be held guilty of any penal offence on account of any act or omission which did not constitute a penal offence, under national or international law, at the time when it was committed. Nor shall a heavier  </a:t>
            </a:r>
            <a:r>
              <a:rPr lang="en-US" sz="2300" b="1" dirty="0" smtClean="0">
                <a:solidFill>
                  <a:schemeClr val="bg1"/>
                </a:solidFill>
              </a:rPr>
              <a:t>penalty </a:t>
            </a:r>
            <a:r>
              <a:rPr lang="en-US" sz="2300" b="1" dirty="0">
                <a:solidFill>
                  <a:schemeClr val="bg1"/>
                </a:solidFill>
              </a:rPr>
              <a:t>be imposed than the one that was applicable at the time the penal offence was committed. </a:t>
            </a:r>
            <a:r>
              <a:rPr lang="en-US" sz="2300" b="1" dirty="0" smtClean="0">
                <a:solidFill>
                  <a:schemeClr val="bg1"/>
                </a:solidFill>
              </a:rPr>
              <a:t> </a:t>
            </a:r>
            <a:endParaRPr lang="en-US" sz="2300" b="1" dirty="0">
              <a:solidFill>
                <a:schemeClr val="bg1"/>
              </a:solidFill>
            </a:endParaRPr>
          </a:p>
        </p:txBody>
      </p:sp>
    </p:spTree>
    <p:extLst>
      <p:ext uri="{BB962C8B-B14F-4D97-AF65-F5344CB8AC3E}">
        <p14:creationId xmlns:p14="http://schemas.microsoft.com/office/powerpoint/2010/main" val="2116919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Greek Fast Facts Continued</a:t>
            </a:r>
            <a:endParaRPr lang="en-US" dirty="0"/>
          </a:p>
        </p:txBody>
      </p:sp>
      <p:sp>
        <p:nvSpPr>
          <p:cNvPr id="3" name="Content Placeholder 2"/>
          <p:cNvSpPr>
            <a:spLocks noGrp="1"/>
          </p:cNvSpPr>
          <p:nvPr>
            <p:ph idx="1"/>
          </p:nvPr>
        </p:nvSpPr>
        <p:spPr>
          <a:xfrm>
            <a:off x="457200" y="1219200"/>
            <a:ext cx="8229600" cy="5257800"/>
          </a:xfrm>
        </p:spPr>
        <p:txBody>
          <a:bodyPr>
            <a:noAutofit/>
          </a:bodyPr>
          <a:lstStyle/>
          <a:p>
            <a:r>
              <a:rPr lang="en-US" sz="2300" b="1" dirty="0" smtClean="0">
                <a:solidFill>
                  <a:schemeClr val="tx1">
                    <a:lumMod val="95000"/>
                    <a:lumOff val="5000"/>
                  </a:schemeClr>
                </a:solidFill>
              </a:rPr>
              <a:t>Obesity Rate: 20.1%</a:t>
            </a:r>
            <a:endParaRPr lang="en-US" sz="2300" b="1" dirty="0">
              <a:solidFill>
                <a:schemeClr val="tx1">
                  <a:lumMod val="95000"/>
                  <a:lumOff val="5000"/>
                </a:schemeClr>
              </a:solidFill>
            </a:endParaRPr>
          </a:p>
          <a:p>
            <a:r>
              <a:rPr lang="en-US" sz="2300" b="1" dirty="0" smtClean="0">
                <a:solidFill>
                  <a:schemeClr val="tx1">
                    <a:lumMod val="95000"/>
                    <a:lumOff val="5000"/>
                  </a:schemeClr>
                </a:solidFill>
              </a:rPr>
              <a:t>Literacy Rate: 97.3%</a:t>
            </a:r>
          </a:p>
          <a:p>
            <a:r>
              <a:rPr lang="en-US" sz="2300" b="1" dirty="0" smtClean="0">
                <a:solidFill>
                  <a:schemeClr val="tx1">
                    <a:lumMod val="95000"/>
                    <a:lumOff val="5000"/>
                  </a:schemeClr>
                </a:solidFill>
              </a:rPr>
              <a:t>Youth Unemployment Rate: 55.3%</a:t>
            </a:r>
          </a:p>
          <a:p>
            <a:r>
              <a:rPr lang="en-US" sz="2300" b="1" dirty="0" smtClean="0">
                <a:solidFill>
                  <a:schemeClr val="tx1">
                    <a:lumMod val="95000"/>
                    <a:lumOff val="5000"/>
                  </a:schemeClr>
                </a:solidFill>
              </a:rPr>
              <a:t>Overall Unemployment Rate: 27.9%</a:t>
            </a:r>
          </a:p>
          <a:p>
            <a:r>
              <a:rPr lang="en-US" sz="2300" b="1" dirty="0" smtClean="0">
                <a:solidFill>
                  <a:schemeClr val="tx1">
                    <a:lumMod val="95000"/>
                    <a:lumOff val="5000"/>
                  </a:schemeClr>
                </a:solidFill>
              </a:rPr>
              <a:t>Government Type: Parliamentary Republic. </a:t>
            </a:r>
          </a:p>
          <a:p>
            <a:r>
              <a:rPr lang="en-US" sz="2300" b="1" dirty="0" smtClean="0">
                <a:solidFill>
                  <a:schemeClr val="tx1">
                    <a:lumMod val="95000"/>
                    <a:lumOff val="5000"/>
                  </a:schemeClr>
                </a:solidFill>
              </a:rPr>
              <a:t>Legal System: Roman Law.</a:t>
            </a:r>
          </a:p>
          <a:p>
            <a:r>
              <a:rPr lang="en-US" sz="2300" b="1" dirty="0" smtClean="0">
                <a:solidFill>
                  <a:schemeClr val="tx1">
                    <a:lumMod val="95000"/>
                    <a:lumOff val="5000"/>
                  </a:schemeClr>
                </a:solidFill>
              </a:rPr>
              <a:t>Voting Age: 18.</a:t>
            </a:r>
          </a:p>
          <a:p>
            <a:r>
              <a:rPr lang="en-US" sz="2300" b="1" dirty="0" smtClean="0">
                <a:solidFill>
                  <a:schemeClr val="tx1">
                    <a:lumMod val="95000"/>
                    <a:lumOff val="5000"/>
                  </a:schemeClr>
                </a:solidFill>
              </a:rPr>
              <a:t>GDP: $266 Billion.</a:t>
            </a:r>
          </a:p>
          <a:p>
            <a:r>
              <a:rPr lang="en-US" sz="2300" b="1" dirty="0" smtClean="0">
                <a:solidFill>
                  <a:schemeClr val="tx1">
                    <a:lumMod val="95000"/>
                    <a:lumOff val="5000"/>
                  </a:schemeClr>
                </a:solidFill>
              </a:rPr>
              <a:t>Population Living below the Poverty Line: 20%.</a:t>
            </a:r>
          </a:p>
          <a:p>
            <a:r>
              <a:rPr lang="en-US" sz="2300" b="1" dirty="0" smtClean="0">
                <a:solidFill>
                  <a:schemeClr val="tx1">
                    <a:lumMod val="95000"/>
                    <a:lumOff val="5000"/>
                  </a:schemeClr>
                </a:solidFill>
              </a:rPr>
              <a:t>Inflation Rate: -0.8%</a:t>
            </a:r>
          </a:p>
          <a:p>
            <a:r>
              <a:rPr lang="en-US" sz="2300" b="1" dirty="0" smtClean="0">
                <a:solidFill>
                  <a:schemeClr val="tx1">
                    <a:lumMod val="95000"/>
                    <a:lumOff val="5000"/>
                  </a:schemeClr>
                </a:solidFill>
              </a:rPr>
              <a:t>Airports: 77</a:t>
            </a:r>
          </a:p>
          <a:p>
            <a:r>
              <a:rPr lang="en-US" sz="2300" b="1" dirty="0" smtClean="0">
                <a:solidFill>
                  <a:schemeClr val="tx1">
                    <a:lumMod val="95000"/>
                    <a:lumOff val="5000"/>
                  </a:schemeClr>
                </a:solidFill>
              </a:rPr>
              <a:t>Heliports: 9</a:t>
            </a:r>
            <a:endParaRPr lang="en-US" sz="2300" b="1" dirty="0">
              <a:solidFill>
                <a:schemeClr val="tx1">
                  <a:lumMod val="95000"/>
                  <a:lumOff val="5000"/>
                </a:schemeClr>
              </a:solidFill>
            </a:endParaRPr>
          </a:p>
        </p:txBody>
      </p:sp>
    </p:spTree>
    <p:extLst>
      <p:ext uri="{BB962C8B-B14F-4D97-AF65-F5344CB8AC3E}">
        <p14:creationId xmlns:p14="http://schemas.microsoft.com/office/powerpoint/2010/main" val="41775482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t2.gstatic.com/images?q=tbn:ANd9GcScb00CuSLECNTiVG8wT81hS13xqAa59MMU4auVCUUAjy-GqFd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Legal Rights Under the United Nations Continued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UN Universal Declaration of Human Rights: Article 19: “</a:t>
            </a:r>
            <a:r>
              <a:rPr lang="en-US" dirty="0"/>
              <a:t>Everyone has the right to freedom of opinion and expression; this right includes freedom to hold opinions without interference and to seek, receive and impart information and ideas through any media and regardless of frontiers</a:t>
            </a:r>
            <a:r>
              <a:rPr lang="en-US" dirty="0" smtClean="0"/>
              <a:t>.”</a:t>
            </a:r>
          </a:p>
          <a:p>
            <a:r>
              <a:rPr lang="en-US" dirty="0" smtClean="0"/>
              <a:t>UN Universal Declaration of Human Rights: Article 26: 2: “Education </a:t>
            </a:r>
            <a:r>
              <a:rPr lang="en-US" dirty="0"/>
              <a:t>shall be directed to the full development of the human personality and to the strengthening of respect for human rights and fundamental freedoms. It shall promote understanding, tolerance and friendship among all nations, racial or religious groups, and shall further the activities of the United Nations for the maintenance of peace</a:t>
            </a:r>
            <a:r>
              <a:rPr lang="en-US" dirty="0" smtClean="0"/>
              <a:t>.”</a:t>
            </a:r>
          </a:p>
          <a:p>
            <a:r>
              <a:rPr lang="en-US" dirty="0" smtClean="0"/>
              <a:t>UN Universal Declaration of Human Rights: Article 27: 1: “Everyone </a:t>
            </a:r>
            <a:r>
              <a:rPr lang="en-US" dirty="0"/>
              <a:t>has the right freely to participate in the cultural life of </a:t>
            </a:r>
            <a:r>
              <a:rPr lang="en-US" dirty="0" smtClean="0"/>
              <a:t>the community</a:t>
            </a:r>
            <a:r>
              <a:rPr lang="en-US" dirty="0"/>
              <a:t>, to enjoy the arts and to share in scientific advancement and its benefits</a:t>
            </a:r>
            <a:r>
              <a:rPr lang="en-US" dirty="0" smtClean="0"/>
              <a:t>.”   </a:t>
            </a:r>
            <a:endParaRPr lang="en-US" dirty="0"/>
          </a:p>
          <a:p>
            <a:endParaRPr lang="en-US" dirty="0"/>
          </a:p>
        </p:txBody>
      </p:sp>
    </p:spTree>
    <p:extLst>
      <p:ext uri="{BB962C8B-B14F-4D97-AF65-F5344CB8AC3E}">
        <p14:creationId xmlns:p14="http://schemas.microsoft.com/office/powerpoint/2010/main" val="10182509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Legal Rights Under the United Nations Continued </a:t>
            </a:r>
            <a:endParaRPr lang="en-US" dirty="0"/>
          </a:p>
        </p:txBody>
      </p:sp>
      <p:sp>
        <p:nvSpPr>
          <p:cNvPr id="3" name="Content Placeholder 2"/>
          <p:cNvSpPr>
            <a:spLocks noGrp="1"/>
          </p:cNvSpPr>
          <p:nvPr>
            <p:ph idx="1"/>
          </p:nvPr>
        </p:nvSpPr>
        <p:spPr/>
        <p:txBody>
          <a:bodyPr/>
          <a:lstStyle/>
          <a:p>
            <a:r>
              <a:rPr lang="en-US" b="1" dirty="0" smtClean="0"/>
              <a:t>UN Universal Declaration of Human Rights: Article 28: “</a:t>
            </a:r>
            <a:r>
              <a:rPr lang="en-US" b="1" dirty="0"/>
              <a:t>Everyone is entitled to a social and international order in which the rights and freedoms set forth in this Declaration can be fully realized</a:t>
            </a:r>
            <a:r>
              <a:rPr lang="en-US" b="1" dirty="0" smtClean="0"/>
              <a:t>.” </a:t>
            </a:r>
          </a:p>
          <a:p>
            <a:endParaRPr lang="en-US" b="1" dirty="0"/>
          </a:p>
        </p:txBody>
      </p:sp>
    </p:spTree>
    <p:extLst>
      <p:ext uri="{BB962C8B-B14F-4D97-AF65-F5344CB8AC3E}">
        <p14:creationId xmlns:p14="http://schemas.microsoft.com/office/powerpoint/2010/main" val="15885777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3999"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Legal Rights under EU Law</a:t>
            </a:r>
            <a:endParaRPr lang="en-US" dirty="0"/>
          </a:p>
        </p:txBody>
      </p:sp>
      <p:sp>
        <p:nvSpPr>
          <p:cNvPr id="3" name="Content Placeholder 2"/>
          <p:cNvSpPr>
            <a:spLocks noGrp="1"/>
          </p:cNvSpPr>
          <p:nvPr>
            <p:ph idx="1"/>
          </p:nvPr>
        </p:nvSpPr>
        <p:spPr>
          <a:xfrm>
            <a:off x="304800" y="1447800"/>
            <a:ext cx="8534400" cy="5029200"/>
          </a:xfrm>
        </p:spPr>
        <p:txBody>
          <a:bodyPr>
            <a:normAutofit fontScale="77500" lnSpcReduction="20000"/>
          </a:bodyPr>
          <a:lstStyle/>
          <a:p>
            <a:r>
              <a:rPr lang="en-US" b="1" dirty="0" smtClean="0">
                <a:solidFill>
                  <a:schemeClr val="bg1"/>
                </a:solidFill>
              </a:rPr>
              <a:t>EU Charter: Title 1 Article 2:  Right to Life: “No one shall be condemned to the Death Penalty or Executed.”</a:t>
            </a:r>
          </a:p>
          <a:p>
            <a:r>
              <a:rPr lang="en-US" b="1" dirty="0" smtClean="0">
                <a:solidFill>
                  <a:schemeClr val="bg1"/>
                </a:solidFill>
              </a:rPr>
              <a:t>EU Charter: Title 1: Article 4:</a:t>
            </a:r>
            <a:r>
              <a:rPr lang="en-US" b="1" dirty="0">
                <a:solidFill>
                  <a:schemeClr val="bg1"/>
                </a:solidFill>
              </a:rPr>
              <a:t>Prohibition of torture and inhuman or degrading treatment or punishment </a:t>
            </a:r>
            <a:r>
              <a:rPr lang="en-US" b="1" dirty="0" smtClean="0">
                <a:solidFill>
                  <a:schemeClr val="bg1"/>
                </a:solidFill>
              </a:rPr>
              <a:t>: “</a:t>
            </a:r>
            <a:r>
              <a:rPr lang="en-US" b="1" dirty="0">
                <a:solidFill>
                  <a:schemeClr val="bg1"/>
                </a:solidFill>
              </a:rPr>
              <a:t>No one shall be subjected to torture or to inhuman or degrading treatment or punishment</a:t>
            </a:r>
            <a:r>
              <a:rPr lang="en-US" b="1" dirty="0" smtClean="0">
                <a:solidFill>
                  <a:schemeClr val="bg1"/>
                </a:solidFill>
              </a:rPr>
              <a:t>.”</a:t>
            </a:r>
          </a:p>
          <a:p>
            <a:r>
              <a:rPr lang="en-US" b="1" dirty="0" smtClean="0">
                <a:solidFill>
                  <a:schemeClr val="bg1"/>
                </a:solidFill>
              </a:rPr>
              <a:t>EU Charter: Title 2: Article 10: </a:t>
            </a:r>
            <a:r>
              <a:rPr lang="en-US" b="1" dirty="0">
                <a:solidFill>
                  <a:schemeClr val="bg1"/>
                </a:solidFill>
              </a:rPr>
              <a:t>Freedom of thought, conscience and </a:t>
            </a:r>
            <a:r>
              <a:rPr lang="en-US" b="1" dirty="0" smtClean="0">
                <a:solidFill>
                  <a:schemeClr val="bg1"/>
                </a:solidFill>
              </a:rPr>
              <a:t>religion: 1:  </a:t>
            </a:r>
            <a:r>
              <a:rPr lang="en-US" b="1" dirty="0">
                <a:solidFill>
                  <a:schemeClr val="bg1"/>
                </a:solidFill>
              </a:rPr>
              <a:t>Everyone has the right to freedom of thought, conscience and religion. This right includes freedom to change religion or belief and freedom, either alone or in community with others and in public or in private, to manifest religion or belief, in worship, teaching, practice and observance. </a:t>
            </a:r>
            <a:r>
              <a:rPr lang="en-US" b="1" dirty="0" smtClean="0">
                <a:solidFill>
                  <a:schemeClr val="bg1"/>
                </a:solidFill>
              </a:rPr>
              <a:t>2</a:t>
            </a:r>
            <a:r>
              <a:rPr lang="en-US" b="1" dirty="0">
                <a:solidFill>
                  <a:schemeClr val="bg1"/>
                </a:solidFill>
              </a:rPr>
              <a:t>. The right to conscientious objection is </a:t>
            </a:r>
            <a:r>
              <a:rPr lang="en-US" b="1" dirty="0" smtClean="0">
                <a:solidFill>
                  <a:schemeClr val="bg1"/>
                </a:solidFill>
              </a:rPr>
              <a:t>recognized, </a:t>
            </a:r>
            <a:r>
              <a:rPr lang="en-US" b="1" dirty="0">
                <a:solidFill>
                  <a:schemeClr val="bg1"/>
                </a:solidFill>
              </a:rPr>
              <a:t>in accordance with the national laws governing the exercise </a:t>
            </a:r>
            <a:r>
              <a:rPr lang="en-US" b="1" dirty="0"/>
              <a:t>of this right.</a:t>
            </a:r>
          </a:p>
        </p:txBody>
      </p:sp>
    </p:spTree>
    <p:extLst>
      <p:ext uri="{BB962C8B-B14F-4D97-AF65-F5344CB8AC3E}">
        <p14:creationId xmlns:p14="http://schemas.microsoft.com/office/powerpoint/2010/main" val="21283191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199" y="152400"/>
            <a:ext cx="8229600" cy="990600"/>
          </a:xfrm>
        </p:spPr>
        <p:txBody>
          <a:bodyPr>
            <a:normAutofit fontScale="90000"/>
          </a:bodyPr>
          <a:lstStyle/>
          <a:p>
            <a:r>
              <a:rPr lang="en-US" dirty="0" smtClean="0"/>
              <a:t>Legal Rights under EU Law Continued </a:t>
            </a:r>
            <a:endParaRPr lang="en-US" dirty="0"/>
          </a:p>
        </p:txBody>
      </p:sp>
      <p:sp>
        <p:nvSpPr>
          <p:cNvPr id="3" name="Content Placeholder 2"/>
          <p:cNvSpPr>
            <a:spLocks noGrp="1"/>
          </p:cNvSpPr>
          <p:nvPr>
            <p:ph idx="1"/>
          </p:nvPr>
        </p:nvSpPr>
        <p:spPr>
          <a:xfrm>
            <a:off x="228600" y="1219200"/>
            <a:ext cx="8610600" cy="5334000"/>
          </a:xfrm>
        </p:spPr>
        <p:txBody>
          <a:bodyPr>
            <a:normAutofit fontScale="85000" lnSpcReduction="20000"/>
          </a:bodyPr>
          <a:lstStyle/>
          <a:p>
            <a:r>
              <a:rPr lang="en-US" dirty="0" smtClean="0"/>
              <a:t>EU Charter: Title 2: Article 11: Freedom of Expression and Information: 1: “Everyone </a:t>
            </a:r>
            <a:r>
              <a:rPr lang="en-US" dirty="0"/>
              <a:t>has the right to freedom of expression. This right shall include freedom to hold opinions and to receive and impart information and ideas without interference by public authority and regardless of frontiers</a:t>
            </a:r>
            <a:r>
              <a:rPr lang="en-US" dirty="0" smtClean="0"/>
              <a:t>.” </a:t>
            </a:r>
          </a:p>
          <a:p>
            <a:r>
              <a:rPr lang="en-US" dirty="0" smtClean="0"/>
              <a:t>EU Charter: Title 2: Article 13: Freedom of the Arts and Sciences: “</a:t>
            </a:r>
            <a:r>
              <a:rPr lang="en-US" dirty="0"/>
              <a:t>The arts and scientific research shall be free of constraint. Academic freedom shall be respected</a:t>
            </a:r>
            <a:r>
              <a:rPr lang="en-US" dirty="0" smtClean="0"/>
              <a:t>.”</a:t>
            </a:r>
          </a:p>
          <a:p>
            <a:r>
              <a:rPr lang="en-US" dirty="0" smtClean="0"/>
              <a:t>EU Charter: Title 3: Article 20: Equality before the Law: “</a:t>
            </a:r>
            <a:r>
              <a:rPr lang="en-US" dirty="0"/>
              <a:t>Everyone is equal before the law</a:t>
            </a:r>
            <a:r>
              <a:rPr lang="en-US" dirty="0" smtClean="0"/>
              <a:t>.”</a:t>
            </a:r>
          </a:p>
          <a:p>
            <a:r>
              <a:rPr lang="en-US" dirty="0" smtClean="0"/>
              <a:t>EU Charter: Title 5: Citizens Rights: Article 41: Right to good Administrations: “4</a:t>
            </a:r>
            <a:r>
              <a:rPr lang="en-US" dirty="0"/>
              <a:t>. Every person may write to the institutions of the Union in one of the languages of the Treaties and must have an answer in the same language</a:t>
            </a:r>
            <a:r>
              <a:rPr lang="en-US" dirty="0" smtClean="0"/>
              <a:t>.”</a:t>
            </a:r>
          </a:p>
        </p:txBody>
      </p:sp>
    </p:spTree>
    <p:extLst>
      <p:ext uri="{BB962C8B-B14F-4D97-AF65-F5344CB8AC3E}">
        <p14:creationId xmlns:p14="http://schemas.microsoft.com/office/powerpoint/2010/main" val="21475615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399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199" y="152400"/>
            <a:ext cx="8229600" cy="762000"/>
          </a:xfrm>
        </p:spPr>
        <p:txBody>
          <a:bodyPr>
            <a:normAutofit fontScale="90000"/>
          </a:bodyPr>
          <a:lstStyle/>
          <a:p>
            <a:r>
              <a:rPr lang="en-US" dirty="0" smtClean="0"/>
              <a:t>Legal Rights under EU Law Continued</a:t>
            </a:r>
            <a:endParaRPr lang="en-US" dirty="0"/>
          </a:p>
        </p:txBody>
      </p:sp>
      <p:sp>
        <p:nvSpPr>
          <p:cNvPr id="3" name="Content Placeholder 2"/>
          <p:cNvSpPr>
            <a:spLocks noGrp="1"/>
          </p:cNvSpPr>
          <p:nvPr>
            <p:ph idx="1"/>
          </p:nvPr>
        </p:nvSpPr>
        <p:spPr>
          <a:xfrm>
            <a:off x="228600" y="990600"/>
            <a:ext cx="8686800" cy="5562600"/>
          </a:xfrm>
        </p:spPr>
        <p:txBody>
          <a:bodyPr>
            <a:normAutofit fontScale="62500" lnSpcReduction="20000"/>
          </a:bodyPr>
          <a:lstStyle/>
          <a:p>
            <a:r>
              <a:rPr lang="en-US" b="1" i="1" u="sng" dirty="0" smtClean="0"/>
              <a:t>EU Charter of Fundamental Rights: Title VI: Article 47: Right to an effective remedy and to a fair Trial: “</a:t>
            </a:r>
            <a:r>
              <a:rPr lang="en-US" b="1" i="1" u="sng" dirty="0"/>
              <a:t>Everyone whose rights and freedoms guaranteed by the law of the Union are violated has the right to an effective remedy before a tribunal in compliance with the conditions laid down in this Article. </a:t>
            </a:r>
            <a:r>
              <a:rPr lang="en-US" b="1" i="1" u="sng" dirty="0" smtClean="0"/>
              <a:t>                                                                 Everyone </a:t>
            </a:r>
            <a:r>
              <a:rPr lang="en-US" b="1" i="1" u="sng" dirty="0"/>
              <a:t>is entitled to a fair and public hearing within a reasonable time by an independent and impartial tribunal previously established by law. Everyone shall have the possibility of being advised, defended and represented. </a:t>
            </a:r>
            <a:r>
              <a:rPr lang="en-US" b="1" i="1" u="sng" dirty="0" smtClean="0"/>
              <a:t>                                                                                                                    </a:t>
            </a:r>
            <a:r>
              <a:rPr lang="en-US" b="1" i="1" u="sng" dirty="0" smtClean="0">
                <a:solidFill>
                  <a:schemeClr val="bg1"/>
                </a:solidFill>
              </a:rPr>
              <a:t>Legal </a:t>
            </a:r>
            <a:r>
              <a:rPr lang="en-US" b="1" i="1" u="sng" dirty="0">
                <a:solidFill>
                  <a:schemeClr val="bg1"/>
                </a:solidFill>
              </a:rPr>
              <a:t>aid shall be made available to those who lack sufficient resources in so far as such aid is necessary to ensure effective access to </a:t>
            </a:r>
            <a:r>
              <a:rPr lang="en-US" b="1" i="1" u="sng" dirty="0" smtClean="0">
                <a:solidFill>
                  <a:schemeClr val="bg1"/>
                </a:solidFill>
              </a:rPr>
              <a:t>justice” </a:t>
            </a:r>
          </a:p>
          <a:p>
            <a:r>
              <a:rPr lang="en-US" b="1" i="1" u="sng" dirty="0" smtClean="0">
                <a:solidFill>
                  <a:schemeClr val="bg1"/>
                </a:solidFill>
              </a:rPr>
              <a:t>EU Charter of Fundamental Rights: Title VI: Article 48: Presumption of Innocence and Right to Defense: “</a:t>
            </a:r>
            <a:r>
              <a:rPr lang="en-US" b="1" i="1" u="sng" dirty="0">
                <a:solidFill>
                  <a:schemeClr val="bg1"/>
                </a:solidFill>
              </a:rPr>
              <a:t>1. Everyone who has been charged shall be presumed innocent until proved guilty according to law</a:t>
            </a:r>
            <a:r>
              <a:rPr lang="en-US" b="1" i="1" u="sng" dirty="0" smtClean="0">
                <a:solidFill>
                  <a:schemeClr val="bg1"/>
                </a:solidFill>
              </a:rPr>
              <a:t>.” </a:t>
            </a:r>
          </a:p>
          <a:p>
            <a:r>
              <a:rPr lang="en-US" b="1" i="1" u="sng" dirty="0" smtClean="0">
                <a:solidFill>
                  <a:schemeClr val="bg1"/>
                </a:solidFill>
              </a:rPr>
              <a:t>EU Charter of Fundamental Rights: Title VI: Article 50:</a:t>
            </a:r>
            <a:r>
              <a:rPr lang="en-US" b="1" i="1" u="sng" dirty="0">
                <a:solidFill>
                  <a:schemeClr val="bg1"/>
                </a:solidFill>
              </a:rPr>
              <a:t>Right not to be tried or punished twice in criminal proceedings for the same criminal </a:t>
            </a:r>
            <a:r>
              <a:rPr lang="en-US" b="1" i="1" u="sng" dirty="0" smtClean="0">
                <a:solidFill>
                  <a:schemeClr val="bg1"/>
                </a:solidFill>
              </a:rPr>
              <a:t>offence: “</a:t>
            </a:r>
            <a:r>
              <a:rPr lang="en-US" b="1" i="1" u="sng" dirty="0">
                <a:solidFill>
                  <a:schemeClr val="bg1"/>
                </a:solidFill>
              </a:rPr>
              <a:t>No one shall be liable to be tried or punished again in criminal proceedings for an offence for which he or she has already been finally acquitted or convicted within the Union in accordance with the law. </a:t>
            </a:r>
            <a:r>
              <a:rPr lang="en-US" b="1" i="1" u="sng" dirty="0" smtClean="0">
                <a:solidFill>
                  <a:schemeClr val="bg1"/>
                </a:solidFill>
              </a:rPr>
              <a:t>“</a:t>
            </a:r>
            <a:endParaRPr lang="en-US" b="1" i="1" u="sng" dirty="0">
              <a:solidFill>
                <a:schemeClr val="bg1"/>
              </a:solidFill>
            </a:endParaRPr>
          </a:p>
        </p:txBody>
      </p:sp>
    </p:spTree>
    <p:extLst>
      <p:ext uri="{BB962C8B-B14F-4D97-AF65-F5344CB8AC3E}">
        <p14:creationId xmlns:p14="http://schemas.microsoft.com/office/powerpoint/2010/main" val="16841717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Greek Industry:</a:t>
            </a:r>
            <a:endParaRPr lang="en-US" dirty="0"/>
          </a:p>
        </p:txBody>
      </p:sp>
      <p:sp>
        <p:nvSpPr>
          <p:cNvPr id="3" name="Content Placeholder 2"/>
          <p:cNvSpPr>
            <a:spLocks noGrp="1"/>
          </p:cNvSpPr>
          <p:nvPr>
            <p:ph idx="1"/>
          </p:nvPr>
        </p:nvSpPr>
        <p:spPr>
          <a:xfrm>
            <a:off x="152400" y="990600"/>
            <a:ext cx="8763000" cy="5638800"/>
          </a:xfrm>
        </p:spPr>
        <p:txBody>
          <a:bodyPr>
            <a:normAutofit fontScale="85000" lnSpcReduction="10000"/>
          </a:bodyPr>
          <a:lstStyle/>
          <a:p>
            <a:r>
              <a:rPr lang="en-US" dirty="0" smtClean="0"/>
              <a:t>Agriculture Products: Wheat</a:t>
            </a:r>
            <a:r>
              <a:rPr lang="en-US" dirty="0"/>
              <a:t>, corn, barley, sugar beets, olives, tomatoes, wine, tobacco, </a:t>
            </a:r>
            <a:r>
              <a:rPr lang="en-US" dirty="0" smtClean="0"/>
              <a:t>potatoes, beef and </a:t>
            </a:r>
            <a:r>
              <a:rPr lang="en-US" dirty="0"/>
              <a:t>dairy </a:t>
            </a:r>
            <a:r>
              <a:rPr lang="en-US" dirty="0" smtClean="0"/>
              <a:t>products.</a:t>
            </a:r>
          </a:p>
          <a:p>
            <a:r>
              <a:rPr lang="en-US" dirty="0" smtClean="0"/>
              <a:t>Industries: Tourism</a:t>
            </a:r>
            <a:r>
              <a:rPr lang="en-US" dirty="0"/>
              <a:t>, food and tobacco processing, textiles, chemicals, metal </a:t>
            </a:r>
            <a:r>
              <a:rPr lang="en-US" dirty="0" smtClean="0"/>
              <a:t>products, mining and petroleum.</a:t>
            </a:r>
          </a:p>
          <a:p>
            <a:r>
              <a:rPr lang="en-US" dirty="0" smtClean="0"/>
              <a:t>Exports: Food, </a:t>
            </a:r>
            <a:r>
              <a:rPr lang="en-US" dirty="0"/>
              <a:t>beverages, manufactured goods, petroleum products, </a:t>
            </a:r>
            <a:r>
              <a:rPr lang="en-US" dirty="0" smtClean="0"/>
              <a:t>chemicals and textiles.</a:t>
            </a:r>
          </a:p>
          <a:p>
            <a:r>
              <a:rPr lang="en-US" dirty="0" smtClean="0"/>
              <a:t>Imports: Machinery</a:t>
            </a:r>
            <a:r>
              <a:rPr lang="en-US" dirty="0"/>
              <a:t>, transport equipment, </a:t>
            </a:r>
            <a:r>
              <a:rPr lang="en-US" dirty="0" smtClean="0"/>
              <a:t>fuels and chemicals.</a:t>
            </a:r>
          </a:p>
          <a:p>
            <a:r>
              <a:rPr lang="en-US" dirty="0" smtClean="0"/>
              <a:t>Trade Partners: Bulgaria, China, France, Germany, Iraq, Italy, Netherlands and Turkey. </a:t>
            </a:r>
          </a:p>
          <a:p>
            <a:r>
              <a:rPr lang="en-US" dirty="0" smtClean="0"/>
              <a:t>Total net from Exports: $30.39 Billion.</a:t>
            </a:r>
          </a:p>
          <a:p>
            <a:r>
              <a:rPr lang="en-US" dirty="0" smtClean="0"/>
              <a:t>Total Payouts for Imports: $50.58 Billion.</a:t>
            </a:r>
            <a:endParaRPr lang="en-US" dirty="0"/>
          </a:p>
        </p:txBody>
      </p:sp>
    </p:spTree>
    <p:extLst>
      <p:ext uri="{BB962C8B-B14F-4D97-AF65-F5344CB8AC3E}">
        <p14:creationId xmlns:p14="http://schemas.microsoft.com/office/powerpoint/2010/main" val="24088674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Turkish Industry: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Industry: Tourism.</a:t>
            </a:r>
          </a:p>
          <a:p>
            <a:r>
              <a:rPr lang="en-US" dirty="0" smtClean="0"/>
              <a:t>Exports: Apparel</a:t>
            </a:r>
            <a:r>
              <a:rPr lang="en-US" dirty="0"/>
              <a:t>, </a:t>
            </a:r>
            <a:r>
              <a:rPr lang="en-US" dirty="0" smtClean="0"/>
              <a:t>food, </a:t>
            </a:r>
            <a:r>
              <a:rPr lang="en-US" dirty="0"/>
              <a:t>textiles, metal </a:t>
            </a:r>
            <a:r>
              <a:rPr lang="en-US" dirty="0" smtClean="0"/>
              <a:t>manufactures and </a:t>
            </a:r>
            <a:r>
              <a:rPr lang="en-US" dirty="0"/>
              <a:t>transport </a:t>
            </a:r>
            <a:r>
              <a:rPr lang="en-US" dirty="0" smtClean="0"/>
              <a:t>equipment.</a:t>
            </a:r>
          </a:p>
          <a:p>
            <a:r>
              <a:rPr lang="en-US" dirty="0" smtClean="0"/>
              <a:t>Imports: Machinery</a:t>
            </a:r>
            <a:r>
              <a:rPr lang="en-US" dirty="0"/>
              <a:t>, chemicals, semi-finished goods, fuels</a:t>
            </a:r>
            <a:r>
              <a:rPr lang="en-US" dirty="0" smtClean="0"/>
              <a:t>, and </a:t>
            </a:r>
            <a:r>
              <a:rPr lang="en-US" dirty="0"/>
              <a:t>transport </a:t>
            </a:r>
            <a:r>
              <a:rPr lang="en-US" dirty="0" smtClean="0"/>
              <a:t>equipment.</a:t>
            </a:r>
          </a:p>
          <a:p>
            <a:r>
              <a:rPr lang="en-US" dirty="0" smtClean="0"/>
              <a:t>Trade Partners: China, France, Germany, Iran, Iraq, Italy, Russia, UAE, UK &amp; USA. </a:t>
            </a:r>
          </a:p>
          <a:p>
            <a:r>
              <a:rPr lang="en-US" dirty="0" smtClean="0"/>
              <a:t>Total Net from Exports: $167.6 Billion.</a:t>
            </a:r>
          </a:p>
          <a:p>
            <a:r>
              <a:rPr lang="en-US" dirty="0" smtClean="0"/>
              <a:t>Total cost of Imports: $242.9 Billion.</a:t>
            </a:r>
            <a:endParaRPr lang="en-US" dirty="0"/>
          </a:p>
        </p:txBody>
      </p:sp>
    </p:spTree>
    <p:extLst>
      <p:ext uri="{BB962C8B-B14F-4D97-AF65-F5344CB8AC3E}">
        <p14:creationId xmlns:p14="http://schemas.microsoft.com/office/powerpoint/2010/main" val="41519291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Greek Health Facts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Air &amp; Water Pollution are Growing Concerns.</a:t>
            </a:r>
          </a:p>
          <a:p>
            <a:r>
              <a:rPr lang="en-US" dirty="0" smtClean="0"/>
              <a:t>Very Active Lifestyle.</a:t>
            </a:r>
          </a:p>
          <a:p>
            <a:r>
              <a:rPr lang="en-US" dirty="0" smtClean="0"/>
              <a:t>One of the World’s most Healthiest Diets. </a:t>
            </a:r>
            <a:endParaRPr lang="en-US" dirty="0"/>
          </a:p>
          <a:p>
            <a:r>
              <a:rPr lang="en-US" dirty="0" smtClean="0"/>
              <a:t>Birth Rate: 8.8 Births per every 1,000 in the Population.</a:t>
            </a:r>
          </a:p>
          <a:p>
            <a:r>
              <a:rPr lang="en-US" dirty="0" smtClean="0"/>
              <a:t>Death Rate: 11 deaths per every 1,000 living people in the Population a year. </a:t>
            </a:r>
          </a:p>
          <a:p>
            <a:r>
              <a:rPr lang="en-US" dirty="0" smtClean="0"/>
              <a:t>Average Life Expectancy: 80.3 years.</a:t>
            </a:r>
          </a:p>
          <a:p>
            <a:r>
              <a:rPr lang="en-US" dirty="0" smtClean="0"/>
              <a:t>Contraceptive Rate: 76.2%</a:t>
            </a:r>
          </a:p>
          <a:p>
            <a:r>
              <a:rPr lang="en-US" dirty="0" smtClean="0"/>
              <a:t>Physician Availability: 6 citizens out of every 1,000 citizens legally practice medicine. 1 out of every 1,000 citizens is a retired or in training doctor. 1 out of every 1,000 citizens practices medicine illegally. </a:t>
            </a:r>
          </a:p>
          <a:p>
            <a:r>
              <a:rPr lang="en-US" dirty="0" smtClean="0"/>
              <a:t>Maximum Hospital Bed Capacity: 4.9 beds per every 1,000 citizens. </a:t>
            </a:r>
          </a:p>
          <a:p>
            <a:r>
              <a:rPr lang="en-US" dirty="0" smtClean="0"/>
              <a:t>Citizens with Access to Clean Drinking Water: 99.8%</a:t>
            </a:r>
            <a:endParaRPr lang="en-US" dirty="0"/>
          </a:p>
        </p:txBody>
      </p:sp>
    </p:spTree>
    <p:extLst>
      <p:ext uri="{BB962C8B-B14F-4D97-AF65-F5344CB8AC3E}">
        <p14:creationId xmlns:p14="http://schemas.microsoft.com/office/powerpoint/2010/main" val="20209496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Greek Health Facts Continued</a:t>
            </a:r>
            <a:endParaRPr lang="en-US" dirty="0"/>
          </a:p>
        </p:txBody>
      </p:sp>
      <p:sp>
        <p:nvSpPr>
          <p:cNvPr id="3" name="Content Placeholder 2"/>
          <p:cNvSpPr>
            <a:spLocks noGrp="1"/>
          </p:cNvSpPr>
          <p:nvPr>
            <p:ph idx="1"/>
          </p:nvPr>
        </p:nvSpPr>
        <p:spPr/>
        <p:txBody>
          <a:bodyPr>
            <a:normAutofit fontScale="92500"/>
          </a:bodyPr>
          <a:lstStyle/>
          <a:p>
            <a:r>
              <a:rPr lang="en-US" dirty="0" smtClean="0"/>
              <a:t>Clean Facility Sanitation Access: 98.6% of the total Population. </a:t>
            </a:r>
          </a:p>
          <a:p>
            <a:r>
              <a:rPr lang="en-US" dirty="0" smtClean="0"/>
              <a:t>HIV/Aids Rate: 0.1% of the Total Population.</a:t>
            </a:r>
          </a:p>
          <a:p>
            <a:r>
              <a:rPr lang="en-US" dirty="0" smtClean="0"/>
              <a:t>Obesity Rate: 20.1% of the Total Population with the Majority being in Athens and rising among Children.</a:t>
            </a:r>
          </a:p>
          <a:p>
            <a:r>
              <a:rPr lang="en-US" dirty="0" smtClean="0"/>
              <a:t>Gateway for Heroin Smugglers and 2% of the Total Population has an addiction/problem with heroin and or a family member struggling with it. </a:t>
            </a:r>
            <a:endParaRPr lang="en-US" dirty="0"/>
          </a:p>
        </p:txBody>
      </p:sp>
    </p:spTree>
    <p:extLst>
      <p:ext uri="{BB962C8B-B14F-4D97-AF65-F5344CB8AC3E}">
        <p14:creationId xmlns:p14="http://schemas.microsoft.com/office/powerpoint/2010/main" val="14968705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Greek Health System</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Very few Hospitals.</a:t>
            </a:r>
          </a:p>
          <a:p>
            <a:r>
              <a:rPr lang="en-US" dirty="0" smtClean="0"/>
              <a:t>Free Routine Checkups for Greek Citizens and EU Members.</a:t>
            </a:r>
          </a:p>
          <a:p>
            <a:r>
              <a:rPr lang="en-US" dirty="0" smtClean="0"/>
              <a:t>Long wait list.</a:t>
            </a:r>
          </a:p>
          <a:p>
            <a:r>
              <a:rPr lang="en-US" dirty="0" smtClean="0"/>
              <a:t>Old Facilities. </a:t>
            </a:r>
          </a:p>
          <a:p>
            <a:r>
              <a:rPr lang="en-US" dirty="0" smtClean="0"/>
              <a:t>ALL ER Care regardless of Nationality is FREE.</a:t>
            </a:r>
          </a:p>
          <a:p>
            <a:r>
              <a:rPr lang="en-US" dirty="0" smtClean="0"/>
              <a:t>Free Teeth Cleanings &amp; Vision check ups. </a:t>
            </a:r>
          </a:p>
          <a:p>
            <a:r>
              <a:rPr lang="en-US" dirty="0" smtClean="0"/>
              <a:t>Lots of Rural Clinics with limited resources, but move patients in and out faster than the ER.</a:t>
            </a:r>
          </a:p>
          <a:p>
            <a:r>
              <a:rPr lang="en-US" dirty="0" smtClean="0"/>
              <a:t>Hospital Stays for more than 2 nights, any surgery unless performed in the ER, Eye Procedures and braces cost 4 times as much as in the US.</a:t>
            </a:r>
          </a:p>
          <a:p>
            <a:endParaRPr lang="en-US" dirty="0" smtClean="0"/>
          </a:p>
        </p:txBody>
      </p:sp>
    </p:spTree>
    <p:extLst>
      <p:ext uri="{BB962C8B-B14F-4D97-AF65-F5344CB8AC3E}">
        <p14:creationId xmlns:p14="http://schemas.microsoft.com/office/powerpoint/2010/main" val="2220847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Turkish Fast Facts</a:t>
            </a:r>
            <a:endParaRPr lang="en-US" dirty="0"/>
          </a:p>
        </p:txBody>
      </p:sp>
      <p:sp>
        <p:nvSpPr>
          <p:cNvPr id="3" name="Content Placeholder 2"/>
          <p:cNvSpPr>
            <a:spLocks noGrp="1"/>
          </p:cNvSpPr>
          <p:nvPr>
            <p:ph idx="1"/>
          </p:nvPr>
        </p:nvSpPr>
        <p:spPr>
          <a:xfrm>
            <a:off x="304800" y="1371600"/>
            <a:ext cx="8610600" cy="4876800"/>
          </a:xfrm>
        </p:spPr>
        <p:txBody>
          <a:bodyPr>
            <a:normAutofit fontScale="85000" lnSpcReduction="20000"/>
          </a:bodyPr>
          <a:lstStyle/>
          <a:p>
            <a:r>
              <a:rPr lang="en-US" b="1" dirty="0" smtClean="0">
                <a:solidFill>
                  <a:schemeClr val="bg1"/>
                </a:solidFill>
              </a:rPr>
              <a:t>Total Area: </a:t>
            </a:r>
            <a:r>
              <a:rPr lang="en-US" b="1" smtClean="0">
                <a:solidFill>
                  <a:schemeClr val="bg1"/>
                </a:solidFill>
              </a:rPr>
              <a:t>783,562 </a:t>
            </a:r>
            <a:r>
              <a:rPr lang="en-US" b="1" smtClean="0">
                <a:solidFill>
                  <a:schemeClr val="bg1"/>
                </a:solidFill>
              </a:rPr>
              <a:t>Square KM </a:t>
            </a:r>
            <a:endParaRPr lang="en-US" b="1" dirty="0" smtClean="0">
              <a:solidFill>
                <a:schemeClr val="bg1"/>
              </a:solidFill>
            </a:endParaRPr>
          </a:p>
          <a:p>
            <a:r>
              <a:rPr lang="en-US" b="1" dirty="0" smtClean="0">
                <a:solidFill>
                  <a:schemeClr val="bg1"/>
                </a:solidFill>
              </a:rPr>
              <a:t>Coast </a:t>
            </a:r>
            <a:r>
              <a:rPr lang="en-US" b="1" dirty="0" smtClean="0">
                <a:solidFill>
                  <a:schemeClr val="bg1"/>
                </a:solidFill>
              </a:rPr>
              <a:t>Line: 7,200 </a:t>
            </a:r>
            <a:r>
              <a:rPr lang="en-US" b="1" dirty="0" smtClean="0">
                <a:solidFill>
                  <a:schemeClr val="bg1"/>
                </a:solidFill>
              </a:rPr>
              <a:t>km</a:t>
            </a:r>
            <a:endParaRPr lang="en-US" b="1" dirty="0" smtClean="0">
              <a:solidFill>
                <a:schemeClr val="bg1"/>
              </a:solidFill>
            </a:endParaRPr>
          </a:p>
          <a:p>
            <a:r>
              <a:rPr lang="en-US" b="1" dirty="0" smtClean="0">
                <a:solidFill>
                  <a:schemeClr val="bg1"/>
                </a:solidFill>
              </a:rPr>
              <a:t>Lowest Point: Mediterranean Sea.</a:t>
            </a:r>
          </a:p>
          <a:p>
            <a:r>
              <a:rPr lang="en-US" b="1" dirty="0" smtClean="0">
                <a:solidFill>
                  <a:schemeClr val="bg1"/>
                </a:solidFill>
              </a:rPr>
              <a:t>Highest Point: Mount Ararat at 5,166 M</a:t>
            </a:r>
          </a:p>
          <a:p>
            <a:r>
              <a:rPr lang="en-US" b="1" dirty="0" smtClean="0">
                <a:solidFill>
                  <a:schemeClr val="bg1"/>
                </a:solidFill>
              </a:rPr>
              <a:t>Frequent Earthquakes.</a:t>
            </a:r>
          </a:p>
          <a:p>
            <a:r>
              <a:rPr lang="en-US" b="1" dirty="0" smtClean="0">
                <a:solidFill>
                  <a:schemeClr val="bg1"/>
                </a:solidFill>
              </a:rPr>
              <a:t>Religions: 99.8% Islam/Muslims. 0.15% Christian. 0.04% Jewish. 0.01% Others.</a:t>
            </a:r>
          </a:p>
          <a:p>
            <a:r>
              <a:rPr lang="en-US" b="1" dirty="0" smtClean="0">
                <a:solidFill>
                  <a:schemeClr val="bg1"/>
                </a:solidFill>
              </a:rPr>
              <a:t>Population: 80,694,485</a:t>
            </a:r>
          </a:p>
          <a:p>
            <a:r>
              <a:rPr lang="en-US" b="1" dirty="0" smtClean="0">
                <a:solidFill>
                  <a:schemeClr val="bg1"/>
                </a:solidFill>
              </a:rPr>
              <a:t>Obesity Rate: 27.8%</a:t>
            </a:r>
          </a:p>
          <a:p>
            <a:r>
              <a:rPr lang="en-US" b="1" dirty="0" smtClean="0">
                <a:solidFill>
                  <a:schemeClr val="bg1"/>
                </a:solidFill>
              </a:rPr>
              <a:t>Literacy Rate: 94.1%</a:t>
            </a:r>
          </a:p>
          <a:p>
            <a:r>
              <a:rPr lang="en-US" b="1" dirty="0" smtClean="0">
                <a:solidFill>
                  <a:schemeClr val="bg1"/>
                </a:solidFill>
              </a:rPr>
              <a:t>Youth Unemployment: 17.5%</a:t>
            </a:r>
          </a:p>
          <a:p>
            <a:endParaRPr lang="en-US" dirty="0"/>
          </a:p>
        </p:txBody>
      </p:sp>
    </p:spTree>
    <p:extLst>
      <p:ext uri="{BB962C8B-B14F-4D97-AF65-F5344CB8AC3E}">
        <p14:creationId xmlns:p14="http://schemas.microsoft.com/office/powerpoint/2010/main" val="11236272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dirty="0" smtClean="0"/>
              <a:t>Turkish Health Facts</a:t>
            </a:r>
            <a:endParaRPr lang="en-US" dirty="0"/>
          </a:p>
        </p:txBody>
      </p:sp>
      <p:sp>
        <p:nvSpPr>
          <p:cNvPr id="3" name="Content Placeholder 2"/>
          <p:cNvSpPr>
            <a:spLocks noGrp="1"/>
          </p:cNvSpPr>
          <p:nvPr>
            <p:ph idx="1"/>
          </p:nvPr>
        </p:nvSpPr>
        <p:spPr>
          <a:xfrm>
            <a:off x="304800" y="990600"/>
            <a:ext cx="8610600" cy="5715000"/>
          </a:xfrm>
        </p:spPr>
        <p:txBody>
          <a:bodyPr>
            <a:normAutofit fontScale="92500" lnSpcReduction="20000"/>
          </a:bodyPr>
          <a:lstStyle/>
          <a:p>
            <a:r>
              <a:rPr lang="en-US" dirty="0" smtClean="0"/>
              <a:t>Air and Water Pollution in addition to Oil Spills and deforestation are growing concerns.</a:t>
            </a:r>
          </a:p>
          <a:p>
            <a:r>
              <a:rPr lang="en-US" dirty="0" smtClean="0"/>
              <a:t>One of the World’s most healthiest diets. </a:t>
            </a:r>
          </a:p>
          <a:p>
            <a:r>
              <a:rPr lang="en-US" dirty="0" smtClean="0"/>
              <a:t>Birthrate: 16.6 people per every 1,000 people.</a:t>
            </a:r>
          </a:p>
          <a:p>
            <a:r>
              <a:rPr lang="en-US" dirty="0" smtClean="0"/>
              <a:t>Death Rate: 6.12 per every 1,000 people.</a:t>
            </a:r>
          </a:p>
          <a:p>
            <a:r>
              <a:rPr lang="en-US" dirty="0" smtClean="0"/>
              <a:t>Life Expectancy:  73.29 years.</a:t>
            </a:r>
          </a:p>
          <a:p>
            <a:r>
              <a:rPr lang="en-US" dirty="0" smtClean="0"/>
              <a:t>Physician Access: 1.71 physicians per every 1,000 citizens. </a:t>
            </a:r>
          </a:p>
          <a:p>
            <a:r>
              <a:rPr lang="en-US" dirty="0" smtClean="0"/>
              <a:t>Hospital Bed Capacity: 2.5 beds per every 1,000 citizens. </a:t>
            </a:r>
          </a:p>
          <a:p>
            <a:r>
              <a:rPr lang="en-US" dirty="0" smtClean="0"/>
              <a:t>Clean Drinking Water Access: 99.7%</a:t>
            </a:r>
          </a:p>
          <a:p>
            <a:r>
              <a:rPr lang="en-US" dirty="0" smtClean="0"/>
              <a:t>Clean Sanitation Facility Access: 91% of total population. </a:t>
            </a:r>
          </a:p>
          <a:p>
            <a:endParaRPr lang="en-US" dirty="0" smtClean="0"/>
          </a:p>
          <a:p>
            <a:endParaRPr lang="en-US" dirty="0" smtClean="0"/>
          </a:p>
          <a:p>
            <a:endParaRPr lang="en-US" dirty="0"/>
          </a:p>
        </p:txBody>
      </p:sp>
    </p:spTree>
    <p:extLst>
      <p:ext uri="{BB962C8B-B14F-4D97-AF65-F5344CB8AC3E}">
        <p14:creationId xmlns:p14="http://schemas.microsoft.com/office/powerpoint/2010/main" val="5775264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Turkish Health Facts Continued</a:t>
            </a:r>
            <a:endParaRPr lang="en-US" dirty="0"/>
          </a:p>
        </p:txBody>
      </p:sp>
      <p:sp>
        <p:nvSpPr>
          <p:cNvPr id="3" name="Content Placeholder 2"/>
          <p:cNvSpPr>
            <a:spLocks noGrp="1"/>
          </p:cNvSpPr>
          <p:nvPr>
            <p:ph idx="1"/>
          </p:nvPr>
        </p:nvSpPr>
        <p:spPr/>
        <p:txBody>
          <a:bodyPr/>
          <a:lstStyle/>
          <a:p>
            <a:r>
              <a:rPr lang="en-US" dirty="0" smtClean="0"/>
              <a:t>Obesity Rate: 27.8% of the total population.</a:t>
            </a:r>
          </a:p>
          <a:p>
            <a:r>
              <a:rPr lang="en-US" dirty="0" smtClean="0"/>
              <a:t>Children Age 5 &amp; Younger Underweight: 3.5%.</a:t>
            </a:r>
          </a:p>
          <a:p>
            <a:endParaRPr lang="en-US" dirty="0"/>
          </a:p>
        </p:txBody>
      </p:sp>
    </p:spTree>
    <p:extLst>
      <p:ext uri="{BB962C8B-B14F-4D97-AF65-F5344CB8AC3E}">
        <p14:creationId xmlns:p14="http://schemas.microsoft.com/office/powerpoint/2010/main" val="15000426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Turkish Health System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Article 60 of the Turkish Constitution states: "</a:t>
            </a:r>
            <a:r>
              <a:rPr lang="en-US" dirty="0"/>
              <a:t>Every individual is entitled to social security. The State takes the necessary measures to create this confidence </a:t>
            </a:r>
            <a:r>
              <a:rPr lang="en-US" dirty="0" smtClean="0"/>
              <a:t>and </a:t>
            </a:r>
            <a:r>
              <a:rPr lang="en-US" dirty="0"/>
              <a:t>organizes the </a:t>
            </a:r>
            <a:r>
              <a:rPr lang="en-US" dirty="0" smtClean="0"/>
              <a:t>organization." </a:t>
            </a:r>
          </a:p>
          <a:p>
            <a:r>
              <a:rPr lang="en-US" dirty="0" smtClean="0"/>
              <a:t>Preventive Care is Free at Government Hospitals.</a:t>
            </a:r>
          </a:p>
          <a:p>
            <a:r>
              <a:rPr lang="en-US" dirty="0" smtClean="0"/>
              <a:t>Private Sector is considered to be better.</a:t>
            </a:r>
          </a:p>
          <a:p>
            <a:r>
              <a:rPr lang="en-US" dirty="0" smtClean="0"/>
              <a:t>Health System Reformation underway.</a:t>
            </a:r>
          </a:p>
          <a:p>
            <a:r>
              <a:rPr lang="en-US" dirty="0" smtClean="0"/>
              <a:t>Government and Insurance Companies are contracting with Private Hospitals. </a:t>
            </a:r>
            <a:endParaRPr lang="en-US" dirty="0"/>
          </a:p>
        </p:txBody>
      </p:sp>
    </p:spTree>
    <p:extLst>
      <p:ext uri="{BB962C8B-B14F-4D97-AF65-F5344CB8AC3E}">
        <p14:creationId xmlns:p14="http://schemas.microsoft.com/office/powerpoint/2010/main" val="10624539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visitnhcolleges.com/wp-content/uploads/2011/12/HellenicAmericanUniversit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
            <a:ext cx="4648200" cy="68943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95800" cy="689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304800"/>
            <a:ext cx="8229600" cy="1143000"/>
          </a:xfrm>
        </p:spPr>
        <p:txBody>
          <a:bodyPr/>
          <a:lstStyle/>
          <a:p>
            <a:r>
              <a:rPr lang="en-US" dirty="0" smtClean="0"/>
              <a:t>GREEK EDUCATION SYSTEM</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solidFill>
                  <a:schemeClr val="bg1"/>
                </a:solidFill>
              </a:rPr>
              <a:t>4.1% of Total Budget is spent on Education.</a:t>
            </a:r>
          </a:p>
          <a:p>
            <a:r>
              <a:rPr lang="en-US" b="1" dirty="0" smtClean="0">
                <a:solidFill>
                  <a:schemeClr val="bg1"/>
                </a:solidFill>
              </a:rPr>
              <a:t>Literacy Rate: 97.3%.</a:t>
            </a:r>
          </a:p>
          <a:p>
            <a:r>
              <a:rPr lang="en-US" b="1" dirty="0" smtClean="0">
                <a:solidFill>
                  <a:schemeClr val="bg1"/>
                </a:solidFill>
              </a:rPr>
              <a:t>Average years of Schooling: 17.</a:t>
            </a:r>
          </a:p>
          <a:p>
            <a:r>
              <a:rPr lang="en-US" b="1" dirty="0" smtClean="0">
                <a:solidFill>
                  <a:schemeClr val="bg1"/>
                </a:solidFill>
              </a:rPr>
              <a:t>Number of Universities in Greece: 22. 3 Teach all Classes in English.</a:t>
            </a:r>
          </a:p>
          <a:p>
            <a:r>
              <a:rPr lang="en-US" b="1" dirty="0" smtClean="0">
                <a:solidFill>
                  <a:schemeClr val="bg1"/>
                </a:solidFill>
              </a:rPr>
              <a:t>Number of Career Technology/Vo Techs: 23.</a:t>
            </a:r>
          </a:p>
          <a:p>
            <a:r>
              <a:rPr lang="en-US" b="1" dirty="0" smtClean="0">
                <a:solidFill>
                  <a:schemeClr val="bg1"/>
                </a:solidFill>
              </a:rPr>
              <a:t>College Attendance Rate: 30%</a:t>
            </a:r>
          </a:p>
          <a:p>
            <a:r>
              <a:rPr lang="en-US" b="1" dirty="0" smtClean="0">
                <a:solidFill>
                  <a:schemeClr val="bg1"/>
                </a:solidFill>
              </a:rPr>
              <a:t>College Graduation Rate: 66% or 15% of total citizens. </a:t>
            </a:r>
          </a:p>
          <a:p>
            <a:endParaRPr lang="en-US" dirty="0" smtClean="0"/>
          </a:p>
          <a:p>
            <a:endParaRPr lang="en-US" dirty="0"/>
          </a:p>
        </p:txBody>
      </p:sp>
    </p:spTree>
    <p:extLst>
      <p:ext uri="{BB962C8B-B14F-4D97-AF65-F5344CB8AC3E}">
        <p14:creationId xmlns:p14="http://schemas.microsoft.com/office/powerpoint/2010/main" val="40877475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t3.gstatic.com/images?q=tbn:ANd9GcROBfiIx_GA0wpDGL0tPTd8g-LAb4pD6mVJsAKwZIGBPMc-WTa1a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GREEK EDUCATIOPM SYSTEM CONTINUED </a:t>
            </a:r>
            <a:endParaRPr lang="en-US" dirty="0"/>
          </a:p>
        </p:txBody>
      </p:sp>
      <p:sp>
        <p:nvSpPr>
          <p:cNvPr id="3" name="Content Placeholder 2"/>
          <p:cNvSpPr>
            <a:spLocks noGrp="1"/>
          </p:cNvSpPr>
          <p:nvPr>
            <p:ph idx="1"/>
          </p:nvPr>
        </p:nvSpPr>
        <p:spPr/>
        <p:txBody>
          <a:bodyPr/>
          <a:lstStyle/>
          <a:p>
            <a:r>
              <a:rPr lang="en-US" b="1" dirty="0" smtClean="0"/>
              <a:t>OECD Reading Scores: Ranked 31</a:t>
            </a:r>
            <a:r>
              <a:rPr lang="en-US" b="1" baseline="30000" dirty="0" smtClean="0"/>
              <a:t>st</a:t>
            </a:r>
            <a:r>
              <a:rPr lang="en-US" b="1" dirty="0" smtClean="0"/>
              <a:t> in the World.</a:t>
            </a:r>
          </a:p>
          <a:p>
            <a:r>
              <a:rPr lang="en-US" b="1" dirty="0" smtClean="0"/>
              <a:t>OECD Math Scores: Ranked 39</a:t>
            </a:r>
            <a:r>
              <a:rPr lang="en-US" b="1" baseline="30000" dirty="0" smtClean="0"/>
              <a:t>th</a:t>
            </a:r>
            <a:r>
              <a:rPr lang="en-US" b="1" dirty="0" smtClean="0"/>
              <a:t> in the World.</a:t>
            </a:r>
          </a:p>
          <a:p>
            <a:r>
              <a:rPr lang="en-US" b="1" dirty="0" smtClean="0"/>
              <a:t>OEDCD Science Scores: Ranked 40</a:t>
            </a:r>
            <a:r>
              <a:rPr lang="en-US" b="1" baseline="30000" dirty="0" smtClean="0"/>
              <a:t>th</a:t>
            </a:r>
            <a:r>
              <a:rPr lang="en-US" b="1" dirty="0" smtClean="0"/>
              <a:t> in the World. </a:t>
            </a:r>
            <a:endParaRPr lang="en-US" b="1" dirty="0"/>
          </a:p>
        </p:txBody>
      </p:sp>
    </p:spTree>
    <p:extLst>
      <p:ext uri="{BB962C8B-B14F-4D97-AF65-F5344CB8AC3E}">
        <p14:creationId xmlns:p14="http://schemas.microsoft.com/office/powerpoint/2010/main" val="12766492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229600" cy="838200"/>
          </a:xfrm>
        </p:spPr>
        <p:txBody>
          <a:bodyPr/>
          <a:lstStyle/>
          <a:p>
            <a:r>
              <a:rPr lang="en-US" dirty="0" smtClean="0"/>
              <a:t>TURKISH EDUCATION SYSTEM</a:t>
            </a:r>
            <a:endParaRPr lang="en-US" dirty="0"/>
          </a:p>
        </p:txBody>
      </p:sp>
      <p:sp>
        <p:nvSpPr>
          <p:cNvPr id="3" name="Content Placeholder 2"/>
          <p:cNvSpPr>
            <a:spLocks noGrp="1"/>
          </p:cNvSpPr>
          <p:nvPr>
            <p:ph idx="1"/>
          </p:nvPr>
        </p:nvSpPr>
        <p:spPr>
          <a:xfrm>
            <a:off x="228600" y="1066800"/>
            <a:ext cx="8610600" cy="5638800"/>
          </a:xfrm>
        </p:spPr>
        <p:txBody>
          <a:bodyPr>
            <a:normAutofit fontScale="85000" lnSpcReduction="10000"/>
          </a:bodyPr>
          <a:lstStyle/>
          <a:p>
            <a:r>
              <a:rPr lang="en-US" b="1" dirty="0" smtClean="0">
                <a:solidFill>
                  <a:srgbClr val="FF0000"/>
                </a:solidFill>
              </a:rPr>
              <a:t>2.9% of Total Budget is spent on Education.</a:t>
            </a:r>
          </a:p>
          <a:p>
            <a:r>
              <a:rPr lang="en-US" b="1" dirty="0" smtClean="0">
                <a:solidFill>
                  <a:srgbClr val="FF0000"/>
                </a:solidFill>
              </a:rPr>
              <a:t>Literacy Rate: 94.1%</a:t>
            </a:r>
          </a:p>
          <a:p>
            <a:r>
              <a:rPr lang="en-US" b="1" dirty="0" smtClean="0">
                <a:solidFill>
                  <a:srgbClr val="FF0000"/>
                </a:solidFill>
              </a:rPr>
              <a:t>Average years of schooling: 14.</a:t>
            </a:r>
          </a:p>
          <a:p>
            <a:r>
              <a:rPr lang="en-US" b="1" dirty="0" smtClean="0">
                <a:solidFill>
                  <a:srgbClr val="FF0000"/>
                </a:solidFill>
              </a:rPr>
              <a:t>3 years in preschool and 8 years in Primary School are legally required by Law.  </a:t>
            </a:r>
            <a:endParaRPr lang="en-US" b="1" dirty="0">
              <a:solidFill>
                <a:srgbClr val="FF0000"/>
              </a:solidFill>
            </a:endParaRPr>
          </a:p>
          <a:p>
            <a:r>
              <a:rPr lang="en-US" b="1" dirty="0" smtClean="0">
                <a:solidFill>
                  <a:srgbClr val="FF0000"/>
                </a:solidFill>
              </a:rPr>
              <a:t>After Primary School, Parents decide if kid should drop out, go to Technical/Vocational school or attend a normal 3 year High School.</a:t>
            </a:r>
          </a:p>
          <a:p>
            <a:r>
              <a:rPr lang="en-US" b="1" dirty="0" smtClean="0">
                <a:solidFill>
                  <a:srgbClr val="FF0000"/>
                </a:solidFill>
              </a:rPr>
              <a:t>Number of Universities: 175. 104 government run and 71 privately run.</a:t>
            </a:r>
          </a:p>
          <a:p>
            <a:r>
              <a:rPr lang="en-US" b="1" dirty="0" smtClean="0">
                <a:solidFill>
                  <a:srgbClr val="FF0000"/>
                </a:solidFill>
              </a:rPr>
              <a:t>Number of International Students in Turkey: 25,545.</a:t>
            </a:r>
          </a:p>
          <a:p>
            <a:r>
              <a:rPr lang="en-US" b="1" dirty="0" smtClean="0">
                <a:solidFill>
                  <a:srgbClr val="FF0000"/>
                </a:solidFill>
              </a:rPr>
              <a:t>Turkish Government Goal: 100,000 by 2015 and offering very generous scholarships.</a:t>
            </a:r>
          </a:p>
          <a:p>
            <a:endParaRPr lang="en-US" dirty="0"/>
          </a:p>
        </p:txBody>
      </p:sp>
    </p:spTree>
    <p:extLst>
      <p:ext uri="{BB962C8B-B14F-4D97-AF65-F5344CB8AC3E}">
        <p14:creationId xmlns:p14="http://schemas.microsoft.com/office/powerpoint/2010/main" val="36865689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c1.staticflickr.com/5/4060/5120872743_948c12413c_z.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550" y="0"/>
            <a:ext cx="51244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ladiinfo.com/wp-content/uploads/2009/12/ankara_university.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94295"/>
            <a:ext cx="9109881" cy="41910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encrypted-tbn2.gstatic.com/images?q=tbn:ANd9GcRLYaGS2sdqilyPdVLtFD6Jt07ScGpRYM0B0lNJUeBM8ghajQDY">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019550" cy="26942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Turkish Education System Continued</a:t>
            </a:r>
            <a:endParaRPr lang="en-US" dirty="0"/>
          </a:p>
        </p:txBody>
      </p:sp>
      <p:sp>
        <p:nvSpPr>
          <p:cNvPr id="3" name="Content Placeholder 2"/>
          <p:cNvSpPr>
            <a:spLocks noGrp="1"/>
          </p:cNvSpPr>
          <p:nvPr>
            <p:ph idx="1"/>
          </p:nvPr>
        </p:nvSpPr>
        <p:spPr/>
        <p:txBody>
          <a:bodyPr/>
          <a:lstStyle/>
          <a:p>
            <a:r>
              <a:rPr lang="en-US" b="1" dirty="0" smtClean="0">
                <a:solidFill>
                  <a:schemeClr val="bg1"/>
                </a:solidFill>
              </a:rPr>
              <a:t>OECD Reading Scores: Ranked 41</a:t>
            </a:r>
            <a:r>
              <a:rPr lang="en-US" b="1" baseline="30000" dirty="0" smtClean="0">
                <a:solidFill>
                  <a:schemeClr val="bg1"/>
                </a:solidFill>
              </a:rPr>
              <a:t>st</a:t>
            </a:r>
            <a:r>
              <a:rPr lang="en-US" b="1" dirty="0" smtClean="0">
                <a:solidFill>
                  <a:schemeClr val="bg1"/>
                </a:solidFill>
              </a:rPr>
              <a:t> in all the World.</a:t>
            </a:r>
          </a:p>
          <a:p>
            <a:r>
              <a:rPr lang="en-US" b="1" dirty="0" smtClean="0">
                <a:solidFill>
                  <a:schemeClr val="bg1"/>
                </a:solidFill>
              </a:rPr>
              <a:t>OECD Mat</a:t>
            </a:r>
            <a:r>
              <a:rPr lang="en-US" b="1" dirty="0" smtClean="0"/>
              <a:t>h &amp; Science: Ranked 43</a:t>
            </a:r>
            <a:r>
              <a:rPr lang="en-US" b="1" baseline="30000" dirty="0" smtClean="0"/>
              <a:t>rd</a:t>
            </a:r>
            <a:r>
              <a:rPr lang="en-US" b="1" dirty="0" smtClean="0"/>
              <a:t> in all the </a:t>
            </a:r>
            <a:r>
              <a:rPr lang="en-US" b="1" dirty="0" smtClean="0">
                <a:solidFill>
                  <a:schemeClr val="bg1"/>
                </a:solidFill>
              </a:rPr>
              <a:t>World. </a:t>
            </a:r>
          </a:p>
          <a:p>
            <a:r>
              <a:rPr lang="en-US" b="1" dirty="0" smtClean="0">
                <a:solidFill>
                  <a:schemeClr val="bg1"/>
                </a:solidFill>
              </a:rPr>
              <a:t>18% of Students Attend College: </a:t>
            </a:r>
          </a:p>
          <a:p>
            <a:r>
              <a:rPr lang="en-US" b="1" dirty="0" smtClean="0">
                <a:solidFill>
                  <a:schemeClr val="bg1"/>
                </a:solidFill>
              </a:rPr>
              <a:t>9% of all Students in Turkey Graduate College.</a:t>
            </a:r>
            <a:endParaRPr lang="en-US" b="1" dirty="0">
              <a:solidFill>
                <a:schemeClr val="bg1"/>
              </a:solidFill>
            </a:endParaRPr>
          </a:p>
        </p:txBody>
      </p:sp>
    </p:spTree>
    <p:extLst>
      <p:ext uri="{BB962C8B-B14F-4D97-AF65-F5344CB8AC3E}">
        <p14:creationId xmlns:p14="http://schemas.microsoft.com/office/powerpoint/2010/main" val="37469722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Greece’s Economy</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r>
              <a:rPr lang="en-US" dirty="0" smtClean="0"/>
              <a:t>GDP: 2013: $266 Billion. 2012: $277.7 Billion. 2011: $296.6 Billion.</a:t>
            </a:r>
          </a:p>
          <a:p>
            <a:r>
              <a:rPr lang="en-US" dirty="0" smtClean="0"/>
              <a:t>GDP Per Capita: 2013: $23,600. 2012: $24,600. 2011: $26,200.</a:t>
            </a:r>
          </a:p>
          <a:p>
            <a:r>
              <a:rPr lang="en-US" dirty="0" smtClean="0"/>
              <a:t>Labor Force: 4,918,000.</a:t>
            </a:r>
          </a:p>
          <a:p>
            <a:r>
              <a:rPr lang="en-US" dirty="0" smtClean="0"/>
              <a:t>Unemployment Rate: 2013: 27.9%. 2012: 24.3%.</a:t>
            </a:r>
          </a:p>
          <a:p>
            <a:r>
              <a:rPr lang="en-US" dirty="0" smtClean="0"/>
              <a:t>Population below the Poverty Line: 20%.</a:t>
            </a:r>
          </a:p>
          <a:p>
            <a:r>
              <a:rPr lang="en-US" dirty="0" smtClean="0"/>
              <a:t>Budget: Takes in $106.2 Billion and spends $111.7 Billion which is 2.7% over Budget.</a:t>
            </a:r>
          </a:p>
          <a:p>
            <a:r>
              <a:rPr lang="en-US" dirty="0" smtClean="0"/>
              <a:t>National Debt: $465.5 Billion.</a:t>
            </a:r>
          </a:p>
          <a:p>
            <a:r>
              <a:rPr lang="en-US" dirty="0" smtClean="0"/>
              <a:t>Extremely High Taxes.</a:t>
            </a:r>
          </a:p>
          <a:p>
            <a:r>
              <a:rPr lang="en-US" dirty="0" smtClean="0"/>
              <a:t>Inflation Rate: 2013: -0.8%. 2012: 1.5%. </a:t>
            </a:r>
          </a:p>
          <a:p>
            <a:r>
              <a:rPr lang="en-US" dirty="0" smtClean="0"/>
              <a:t>Average Loan Rate: 7.1%.</a:t>
            </a:r>
            <a:endParaRPr lang="en-US" dirty="0"/>
          </a:p>
        </p:txBody>
      </p:sp>
    </p:spTree>
    <p:extLst>
      <p:ext uri="{BB962C8B-B14F-4D97-AF65-F5344CB8AC3E}">
        <p14:creationId xmlns:p14="http://schemas.microsoft.com/office/powerpoint/2010/main" val="1239421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Greece’s Economy Continued</a:t>
            </a:r>
            <a:endParaRPr lang="en-US" dirty="0"/>
          </a:p>
        </p:txBody>
      </p:sp>
      <p:sp>
        <p:nvSpPr>
          <p:cNvPr id="3" name="Content Placeholder 2"/>
          <p:cNvSpPr>
            <a:spLocks noGrp="1"/>
          </p:cNvSpPr>
          <p:nvPr>
            <p:ph idx="1"/>
          </p:nvPr>
        </p:nvSpPr>
        <p:spPr/>
        <p:txBody>
          <a:bodyPr>
            <a:normAutofit lnSpcReduction="10000"/>
          </a:bodyPr>
          <a:lstStyle/>
          <a:p>
            <a:r>
              <a:rPr lang="en-US" dirty="0" smtClean="0"/>
              <a:t>Total amount of Market Shares held by Greek Citizens and Government: 2012: $44.58 Billion. 2011: $33.65 Billion. 2010: $72.64 Billion. </a:t>
            </a:r>
          </a:p>
          <a:p>
            <a:r>
              <a:rPr lang="en-US" dirty="0" smtClean="0"/>
              <a:t>Reserves of Foreign Exchange Currency and Gold Reserves: $7.255 Billion.</a:t>
            </a:r>
          </a:p>
          <a:p>
            <a:r>
              <a:rPr lang="en-US" dirty="0" smtClean="0"/>
              <a:t>Foreign Investment Money put into Greek Markets: $40.1 Billion.</a:t>
            </a:r>
          </a:p>
          <a:p>
            <a:r>
              <a:rPr lang="en-US" dirty="0" smtClean="0"/>
              <a:t>Currency: Euro.</a:t>
            </a:r>
            <a:endParaRPr lang="en-US" dirty="0"/>
          </a:p>
        </p:txBody>
      </p:sp>
    </p:spTree>
    <p:extLst>
      <p:ext uri="{BB962C8B-B14F-4D97-AF65-F5344CB8AC3E}">
        <p14:creationId xmlns:p14="http://schemas.microsoft.com/office/powerpoint/2010/main" val="15495896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Turkey’s Economy </a:t>
            </a:r>
            <a:endParaRPr lang="en-US" dirty="0"/>
          </a:p>
        </p:txBody>
      </p:sp>
      <p:sp>
        <p:nvSpPr>
          <p:cNvPr id="3" name="Content Placeholder 2"/>
          <p:cNvSpPr>
            <a:spLocks noGrp="1"/>
          </p:cNvSpPr>
          <p:nvPr>
            <p:ph idx="1"/>
          </p:nvPr>
        </p:nvSpPr>
        <p:spPr>
          <a:xfrm>
            <a:off x="228600" y="1295400"/>
            <a:ext cx="8686800" cy="5334000"/>
          </a:xfrm>
        </p:spPr>
        <p:txBody>
          <a:bodyPr>
            <a:normAutofit/>
          </a:bodyPr>
          <a:lstStyle/>
          <a:p>
            <a:r>
              <a:rPr lang="en-US" dirty="0" smtClean="0"/>
              <a:t>GDP: 2013: $1.167 Trillion. 2012: $1.124 Trillion. 2011: $1.101 Trillion.</a:t>
            </a:r>
          </a:p>
          <a:p>
            <a:r>
              <a:rPr lang="en-US" dirty="0" smtClean="0"/>
              <a:t>GDP Per Capita: 2013: $15,300. 2012: $15,000. 2011: $14,900.</a:t>
            </a:r>
          </a:p>
          <a:p>
            <a:r>
              <a:rPr lang="en-US" dirty="0" smtClean="0"/>
              <a:t>Labor Force: 27.91 Million. </a:t>
            </a:r>
          </a:p>
          <a:p>
            <a:r>
              <a:rPr lang="en-US" dirty="0" smtClean="0"/>
              <a:t>Unemployment Rate: 2013: 9.2%. 2012: 9.3%.</a:t>
            </a:r>
          </a:p>
          <a:p>
            <a:r>
              <a:rPr lang="en-US" dirty="0" smtClean="0"/>
              <a:t>Population below the Poverty Line: 16.9%.</a:t>
            </a:r>
          </a:p>
          <a:p>
            <a:r>
              <a:rPr lang="en-US" dirty="0" smtClean="0"/>
              <a:t>Budget: Takes in $190.4 Billion and spends $207.9 Billion creating 2.1% over Budget. </a:t>
            </a:r>
          </a:p>
          <a:p>
            <a:endParaRPr lang="en-US" dirty="0" smtClean="0"/>
          </a:p>
          <a:p>
            <a:endParaRPr lang="en-US" dirty="0"/>
          </a:p>
        </p:txBody>
      </p:sp>
    </p:spTree>
    <p:extLst>
      <p:ext uri="{BB962C8B-B14F-4D97-AF65-F5344CB8AC3E}">
        <p14:creationId xmlns:p14="http://schemas.microsoft.com/office/powerpoint/2010/main" val="1785050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Turkish Fast Facts Continued</a:t>
            </a:r>
            <a:endParaRPr lang="en-US" dirty="0"/>
          </a:p>
        </p:txBody>
      </p:sp>
      <p:sp>
        <p:nvSpPr>
          <p:cNvPr id="3" name="Content Placeholder 2"/>
          <p:cNvSpPr>
            <a:spLocks noGrp="1"/>
          </p:cNvSpPr>
          <p:nvPr>
            <p:ph idx="1"/>
          </p:nvPr>
        </p:nvSpPr>
        <p:spPr>
          <a:xfrm>
            <a:off x="152400" y="1143000"/>
            <a:ext cx="8839200" cy="5410200"/>
          </a:xfrm>
        </p:spPr>
        <p:txBody>
          <a:bodyPr>
            <a:normAutofit fontScale="92500" lnSpcReduction="10000"/>
          </a:bodyPr>
          <a:lstStyle/>
          <a:p>
            <a:r>
              <a:rPr lang="en-US" b="1" dirty="0" smtClean="0">
                <a:solidFill>
                  <a:schemeClr val="bg1"/>
                </a:solidFill>
              </a:rPr>
              <a:t>Type of Government: Republican Parliamentary Democracy. </a:t>
            </a:r>
          </a:p>
          <a:p>
            <a:r>
              <a:rPr lang="en-US" b="1" dirty="0" smtClean="0">
                <a:solidFill>
                  <a:schemeClr val="bg1"/>
                </a:solidFill>
              </a:rPr>
              <a:t>Legal System: Civil Cases: Swiss Civil Code. Criminal Cases: European Court of Criminal Rights.</a:t>
            </a:r>
          </a:p>
          <a:p>
            <a:r>
              <a:rPr lang="en-US" b="1" dirty="0" smtClean="0">
                <a:solidFill>
                  <a:schemeClr val="bg1"/>
                </a:solidFill>
              </a:rPr>
              <a:t>Voting Age: 18</a:t>
            </a:r>
          </a:p>
          <a:p>
            <a:r>
              <a:rPr lang="en-US" b="1" dirty="0" smtClean="0">
                <a:solidFill>
                  <a:schemeClr val="bg1"/>
                </a:solidFill>
              </a:rPr>
              <a:t>GDP: $1.167 Trillion.</a:t>
            </a:r>
            <a:endParaRPr lang="en-US" b="1" dirty="0">
              <a:solidFill>
                <a:schemeClr val="bg1"/>
              </a:solidFill>
            </a:endParaRPr>
          </a:p>
          <a:p>
            <a:r>
              <a:rPr lang="en-US" b="1" dirty="0" smtClean="0">
                <a:solidFill>
                  <a:schemeClr val="bg1"/>
                </a:solidFill>
              </a:rPr>
              <a:t>Real Unemployment Rate: 9.3%.</a:t>
            </a:r>
          </a:p>
          <a:p>
            <a:r>
              <a:rPr lang="en-US" b="1" dirty="0" smtClean="0">
                <a:solidFill>
                  <a:schemeClr val="bg1"/>
                </a:solidFill>
              </a:rPr>
              <a:t>Population Below Poverty Line: 16.9%.</a:t>
            </a:r>
          </a:p>
          <a:p>
            <a:r>
              <a:rPr lang="en-US" b="1" dirty="0" smtClean="0">
                <a:solidFill>
                  <a:schemeClr val="bg1"/>
                </a:solidFill>
              </a:rPr>
              <a:t>Inflation Rate: 7.6%.</a:t>
            </a:r>
          </a:p>
          <a:p>
            <a:r>
              <a:rPr lang="en-US" b="1" dirty="0" smtClean="0">
                <a:solidFill>
                  <a:schemeClr val="bg1"/>
                </a:solidFill>
              </a:rPr>
              <a:t>Airports: 98.</a:t>
            </a:r>
          </a:p>
          <a:p>
            <a:r>
              <a:rPr lang="en-US" b="1" dirty="0" smtClean="0">
                <a:solidFill>
                  <a:schemeClr val="bg1"/>
                </a:solidFill>
              </a:rPr>
              <a:t>Heliports: 20.</a:t>
            </a:r>
          </a:p>
          <a:p>
            <a:endParaRPr lang="en-US" dirty="0"/>
          </a:p>
        </p:txBody>
      </p:sp>
    </p:spTree>
    <p:extLst>
      <p:ext uri="{BB962C8B-B14F-4D97-AF65-F5344CB8AC3E}">
        <p14:creationId xmlns:p14="http://schemas.microsoft.com/office/powerpoint/2010/main" val="38414520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Turkey’s Economy Continued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National Debt: $427.122 Billion. </a:t>
            </a:r>
          </a:p>
          <a:p>
            <a:r>
              <a:rPr lang="en-US" dirty="0" smtClean="0"/>
              <a:t>Inflation Rate: 2013: 7.6%. 2012: 8.9%.</a:t>
            </a:r>
          </a:p>
          <a:p>
            <a:r>
              <a:rPr lang="en-US" dirty="0" smtClean="0"/>
              <a:t>Total amount of Market Shares held by Turkish Citizens and the Turkish Government: $308.8 Billion.</a:t>
            </a:r>
          </a:p>
          <a:p>
            <a:r>
              <a:rPr lang="en-US" dirty="0" smtClean="0"/>
              <a:t>Reserve of Foreign Currency &amp; Gold: 2013: $117.6 Billion. 2012: $119.2 Billion.</a:t>
            </a:r>
          </a:p>
          <a:p>
            <a:r>
              <a:rPr lang="en-US" dirty="0" smtClean="0"/>
              <a:t>Foreign Investment put into Turkish Markets: $33.44 Billion.</a:t>
            </a:r>
          </a:p>
          <a:p>
            <a:r>
              <a:rPr lang="en-US" dirty="0" smtClean="0"/>
              <a:t>Currency: Lira. </a:t>
            </a:r>
          </a:p>
          <a:p>
            <a:endParaRPr lang="en-US" dirty="0" smtClean="0"/>
          </a:p>
          <a:p>
            <a:endParaRPr lang="en-US" dirty="0"/>
          </a:p>
        </p:txBody>
      </p:sp>
    </p:spTree>
    <p:extLst>
      <p:ext uri="{BB962C8B-B14F-4D97-AF65-F5344CB8AC3E}">
        <p14:creationId xmlns:p14="http://schemas.microsoft.com/office/powerpoint/2010/main" val="10559844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dirty="0" smtClean="0"/>
              <a:t>References </a:t>
            </a:r>
            <a:endParaRPr lang="en-US" dirty="0"/>
          </a:p>
        </p:txBody>
      </p:sp>
      <p:sp>
        <p:nvSpPr>
          <p:cNvPr id="3" name="Content Placeholder 2"/>
          <p:cNvSpPr>
            <a:spLocks noGrp="1"/>
          </p:cNvSpPr>
          <p:nvPr>
            <p:ph idx="1"/>
          </p:nvPr>
        </p:nvSpPr>
        <p:spPr>
          <a:xfrm>
            <a:off x="228600" y="1219200"/>
            <a:ext cx="8686800" cy="5410200"/>
          </a:xfrm>
        </p:spPr>
        <p:txBody>
          <a:bodyPr>
            <a:normAutofit fontScale="92500" lnSpcReduction="10000"/>
          </a:bodyPr>
          <a:lstStyle/>
          <a:p>
            <a:r>
              <a:rPr lang="en-US" dirty="0">
                <a:hlinkClick r:id="rId2"/>
              </a:rPr>
              <a:t>https://www.cia.gov/library/publications/the-world-factbook</a:t>
            </a:r>
            <a:r>
              <a:rPr lang="en-US" dirty="0" smtClean="0">
                <a:hlinkClick r:id="rId2"/>
              </a:rPr>
              <a:t>/</a:t>
            </a:r>
            <a:r>
              <a:rPr lang="en-US" dirty="0" smtClean="0"/>
              <a:t> </a:t>
            </a:r>
          </a:p>
          <a:p>
            <a:r>
              <a:rPr lang="en-US" dirty="0" smtClean="0">
                <a:hlinkClick r:id="rId3"/>
              </a:rPr>
              <a:t>http</a:t>
            </a:r>
            <a:r>
              <a:rPr lang="en-US" dirty="0">
                <a:hlinkClick r:id="rId3"/>
              </a:rPr>
              <a:t>://www.bbc.com</a:t>
            </a:r>
            <a:r>
              <a:rPr lang="en-US" dirty="0" smtClean="0">
                <a:hlinkClick r:id="rId3"/>
              </a:rPr>
              <a:t>/</a:t>
            </a:r>
            <a:r>
              <a:rPr lang="en-US" dirty="0" smtClean="0"/>
              <a:t> </a:t>
            </a:r>
          </a:p>
          <a:p>
            <a:r>
              <a:rPr lang="en-US" dirty="0" smtClean="0"/>
              <a:t>Greece and Turkish Political Party Websites</a:t>
            </a:r>
          </a:p>
          <a:p>
            <a:r>
              <a:rPr lang="en-US" dirty="0">
                <a:hlinkClick r:id="rId4"/>
              </a:rPr>
              <a:t>http://lyricstranslate.com/en/greek-national-anthem-%C3%BDmnos-tin-elefther%C3%ADan-%E1%BD%95%CE%BC%CE%BD%CE%BF%CF%82-%CE%B5%E1%BC%B0%CF%82-%CF%84%E1%BD%B4%CE%BD-%</a:t>
            </a:r>
            <a:r>
              <a:rPr lang="en-US" dirty="0" smtClean="0">
                <a:hlinkClick r:id="rId4"/>
              </a:rPr>
              <a:t>E1%BC%90%CE%BB%CE%B5%CF%85%CE%B8%CE%B5%CF%81.html-9</a:t>
            </a:r>
            <a:r>
              <a:rPr lang="en-US" dirty="0" smtClean="0"/>
              <a:t> </a:t>
            </a:r>
          </a:p>
          <a:p>
            <a:r>
              <a:rPr lang="en-US" dirty="0">
                <a:hlinkClick r:id="rId5"/>
              </a:rPr>
              <a:t>http://</a:t>
            </a:r>
            <a:r>
              <a:rPr lang="en-US" dirty="0" smtClean="0">
                <a:hlinkClick r:id="rId5"/>
              </a:rPr>
              <a:t>www.allaboutturkey.com/anthem.htm</a:t>
            </a:r>
            <a:r>
              <a:rPr lang="en-US" dirty="0" smtClean="0"/>
              <a:t> </a:t>
            </a:r>
            <a:endParaRPr lang="en-US" dirty="0"/>
          </a:p>
        </p:txBody>
      </p:sp>
    </p:spTree>
    <p:extLst>
      <p:ext uri="{BB962C8B-B14F-4D97-AF65-F5344CB8AC3E}">
        <p14:creationId xmlns:p14="http://schemas.microsoft.com/office/powerpoint/2010/main" val="38484335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Continued </a:t>
            </a:r>
            <a:endParaRPr lang="en-US" dirty="0"/>
          </a:p>
        </p:txBody>
      </p:sp>
      <p:sp>
        <p:nvSpPr>
          <p:cNvPr id="3" name="Content Placeholder 2"/>
          <p:cNvSpPr>
            <a:spLocks noGrp="1"/>
          </p:cNvSpPr>
          <p:nvPr>
            <p:ph idx="1"/>
          </p:nvPr>
        </p:nvSpPr>
        <p:spPr/>
        <p:txBody>
          <a:bodyPr>
            <a:normAutofit fontScale="85000" lnSpcReduction="20000"/>
          </a:bodyPr>
          <a:lstStyle/>
          <a:p>
            <a:r>
              <a:rPr lang="en-US" dirty="0">
                <a:hlinkClick r:id="rId2"/>
              </a:rPr>
              <a:t>http://</a:t>
            </a:r>
            <a:r>
              <a:rPr lang="en-US" dirty="0" smtClean="0">
                <a:hlinkClick r:id="rId2"/>
              </a:rPr>
              <a:t>www.topuniversities.com/where-to-study/asia/turkey/guide</a:t>
            </a:r>
            <a:r>
              <a:rPr lang="en-US" dirty="0" smtClean="0"/>
              <a:t> </a:t>
            </a:r>
          </a:p>
          <a:p>
            <a:r>
              <a:rPr lang="en-US" dirty="0">
                <a:hlinkClick r:id="rId3"/>
              </a:rPr>
              <a:t>http://</a:t>
            </a:r>
            <a:r>
              <a:rPr lang="en-US" dirty="0" smtClean="0">
                <a:hlinkClick r:id="rId3"/>
              </a:rPr>
              <a:t>www.topuniversities.com/where-to-study/europe/greece/guide</a:t>
            </a:r>
            <a:r>
              <a:rPr lang="en-US" dirty="0" smtClean="0"/>
              <a:t> </a:t>
            </a:r>
          </a:p>
          <a:p>
            <a:r>
              <a:rPr lang="en-US" dirty="0">
                <a:hlinkClick r:id="rId4"/>
              </a:rPr>
              <a:t>https://</a:t>
            </a:r>
            <a:r>
              <a:rPr lang="en-US" dirty="0" smtClean="0">
                <a:hlinkClick r:id="rId4"/>
              </a:rPr>
              <a:t>www.allianzworldwidecare.com/healthcare-in-greece?choice=en</a:t>
            </a:r>
            <a:r>
              <a:rPr lang="en-US" dirty="0" smtClean="0"/>
              <a:t> </a:t>
            </a:r>
          </a:p>
          <a:p>
            <a:r>
              <a:rPr lang="en-US" dirty="0">
                <a:hlinkClick r:id="rId5"/>
              </a:rPr>
              <a:t>http://</a:t>
            </a:r>
            <a:r>
              <a:rPr lang="en-US" dirty="0" smtClean="0">
                <a:hlinkClick r:id="rId5"/>
              </a:rPr>
              <a:t>www.allaboutturkey.com/health.htm</a:t>
            </a:r>
            <a:r>
              <a:rPr lang="en-US" dirty="0" smtClean="0"/>
              <a:t> </a:t>
            </a:r>
          </a:p>
          <a:p>
            <a:r>
              <a:rPr lang="en-US" dirty="0">
                <a:hlinkClick r:id="rId6"/>
              </a:rPr>
              <a:t>http://</a:t>
            </a:r>
            <a:r>
              <a:rPr lang="en-US" dirty="0" smtClean="0">
                <a:hlinkClick r:id="rId6"/>
              </a:rPr>
              <a:t>www.eahm.eu.org/page/show/slug/transforming-the-turkish-healthcare-system/category/turkey</a:t>
            </a:r>
            <a:r>
              <a:rPr lang="en-US" dirty="0" smtClean="0"/>
              <a:t> </a:t>
            </a:r>
          </a:p>
          <a:p>
            <a:r>
              <a:rPr lang="en-US" dirty="0">
                <a:hlinkClick r:id="rId7"/>
              </a:rPr>
              <a:t>http://</a:t>
            </a:r>
            <a:r>
              <a:rPr lang="en-US" dirty="0" smtClean="0">
                <a:hlinkClick r:id="rId7"/>
              </a:rPr>
              <a:t>eur-lex.europa.eu/LexUriServ/LexUriServ.do?uri=OJ:C:2010:083:0389:0403:EN:PDF</a:t>
            </a:r>
            <a:r>
              <a:rPr lang="en-US" dirty="0" smtClean="0"/>
              <a:t> </a:t>
            </a:r>
            <a:endParaRPr lang="en-US" dirty="0"/>
          </a:p>
        </p:txBody>
      </p:sp>
    </p:spTree>
    <p:extLst>
      <p:ext uri="{BB962C8B-B14F-4D97-AF65-F5344CB8AC3E}">
        <p14:creationId xmlns:p14="http://schemas.microsoft.com/office/powerpoint/2010/main" val="8992512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Continued</a:t>
            </a:r>
            <a:endParaRPr lang="en-US" dirty="0"/>
          </a:p>
        </p:txBody>
      </p:sp>
      <p:sp>
        <p:nvSpPr>
          <p:cNvPr id="3" name="Content Placeholder 2"/>
          <p:cNvSpPr>
            <a:spLocks noGrp="1"/>
          </p:cNvSpPr>
          <p:nvPr>
            <p:ph idx="1"/>
          </p:nvPr>
        </p:nvSpPr>
        <p:spPr/>
        <p:txBody>
          <a:bodyPr>
            <a:normAutofit fontScale="92500" lnSpcReduction="10000"/>
          </a:bodyPr>
          <a:lstStyle/>
          <a:p>
            <a:r>
              <a:rPr lang="en-US" dirty="0">
                <a:hlinkClick r:id="rId2"/>
              </a:rPr>
              <a:t>http://</a:t>
            </a:r>
            <a:r>
              <a:rPr lang="en-US" dirty="0" smtClean="0">
                <a:hlinkClick r:id="rId2"/>
              </a:rPr>
              <a:t>europa.eu/legislation_summaries/human_rights/fundamental_rights_within_european_union/l33501_en.htm</a:t>
            </a:r>
            <a:r>
              <a:rPr lang="en-US" dirty="0" smtClean="0"/>
              <a:t> </a:t>
            </a:r>
          </a:p>
          <a:p>
            <a:r>
              <a:rPr lang="en-US" dirty="0">
                <a:hlinkClick r:id="rId3"/>
              </a:rPr>
              <a:t>http://</a:t>
            </a:r>
            <a:r>
              <a:rPr lang="en-US" dirty="0" smtClean="0">
                <a:hlinkClick r:id="rId3"/>
              </a:rPr>
              <a:t>www.ohchr.org/Documents/Publications/FactSheet2Rev.1en.pdf</a:t>
            </a:r>
            <a:r>
              <a:rPr lang="en-US" dirty="0" smtClean="0"/>
              <a:t> </a:t>
            </a:r>
          </a:p>
          <a:p>
            <a:r>
              <a:rPr lang="en-US" dirty="0">
                <a:hlinkClick r:id="rId4"/>
              </a:rPr>
              <a:t>http://</a:t>
            </a:r>
            <a:r>
              <a:rPr lang="en-US" dirty="0" smtClean="0">
                <a:hlinkClick r:id="rId4"/>
              </a:rPr>
              <a:t>www.ohchr.org/EN/UDHR/Documents/UDHR_Translations/eng.pdf</a:t>
            </a:r>
            <a:r>
              <a:rPr lang="en-US" dirty="0" smtClean="0"/>
              <a:t> </a:t>
            </a:r>
          </a:p>
          <a:p>
            <a:r>
              <a:rPr lang="en-US" dirty="0">
                <a:hlinkClick r:id="rId5"/>
              </a:rPr>
              <a:t>http://</a:t>
            </a:r>
            <a:r>
              <a:rPr lang="en-US" dirty="0" smtClean="0">
                <a:hlinkClick r:id="rId5"/>
              </a:rPr>
              <a:t>www.hellenicparliament.gr/UserFiles/f3c70a23-7696-49db-9148-f24dce6a27c8/001-156%20aggliko.pdf</a:t>
            </a:r>
            <a:r>
              <a:rPr lang="en-US" dirty="0" smtClean="0"/>
              <a:t> </a:t>
            </a:r>
            <a:endParaRPr lang="en-US" dirty="0"/>
          </a:p>
        </p:txBody>
      </p:sp>
    </p:spTree>
    <p:extLst>
      <p:ext uri="{BB962C8B-B14F-4D97-AF65-F5344CB8AC3E}">
        <p14:creationId xmlns:p14="http://schemas.microsoft.com/office/powerpoint/2010/main" val="5605642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Continued</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global.tbmm.gov.tr/docs/constitution_en.pdf</a:t>
            </a:r>
            <a:r>
              <a:rPr lang="en-US" dirty="0" smtClean="0"/>
              <a:t> </a:t>
            </a:r>
          </a:p>
          <a:p>
            <a:endParaRPr lang="en-US" dirty="0"/>
          </a:p>
        </p:txBody>
      </p:sp>
    </p:spTree>
    <p:extLst>
      <p:ext uri="{BB962C8B-B14F-4D97-AF65-F5344CB8AC3E}">
        <p14:creationId xmlns:p14="http://schemas.microsoft.com/office/powerpoint/2010/main" val="17490118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s://encrypted-tbn0.gstatic.com/images?q=tbn:ANd9GcSnL-WGVKxHpAUBNW9z0CiEl81txrNST8ALJ2VXKNT1NMTX5__IHQ">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14166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LET OUR TRAVELS BEGIN:</a:t>
            </a:r>
            <a:endParaRPr lang="en-US" dirty="0"/>
          </a:p>
        </p:txBody>
      </p:sp>
      <p:pic>
        <p:nvPicPr>
          <p:cNvPr id="1026" name="Picture 2" descr="https://encrypted-tbn1.gstatic.com/images?q=tbn:ANd9GcTtgC1RTxnDhzfcY2sQnx0GF5NBk0zaLCF0O9eYBLKX72i-NFMV">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65277"/>
            <a:ext cx="3505200" cy="3232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1.pichost.me/i/13/1361227.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3676650"/>
            <a:ext cx="33528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0.gstatic.com/images?q=tbn:ANd9GcRbVHBfyiBzOyU_tvxZhbpV_zCpiBwoWnvvnTNzZc_KCXc-S8Vu">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1" y="1425763"/>
            <a:ext cx="2286000" cy="22769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ours-tv.com/objects/turkey/Turkey5.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416665"/>
            <a:ext cx="35052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3.gstatic.com/images?q=tbn:ANd9GcSmadjAIHQhPl-vbGRdDMFIiowRX83Q-wmmNjs4O8I6_y1wTOQ1">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201" y="1390649"/>
            <a:ext cx="33528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employees.oneonta.edu/farberas/arth/Images/109images/greek_archaic_classical/parthenon/parthenon.jp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5201" y="3665277"/>
            <a:ext cx="2286000" cy="32040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1901" y="6172200"/>
            <a:ext cx="1752600" cy="584775"/>
          </a:xfrm>
          <a:prstGeom prst="rect">
            <a:avLst/>
          </a:prstGeom>
          <a:noFill/>
        </p:spPr>
        <p:txBody>
          <a:bodyPr wrap="square" rtlCol="0">
            <a:spAutoFit/>
          </a:bodyPr>
          <a:lstStyle/>
          <a:p>
            <a:r>
              <a:rPr lang="en-US" sz="3200" b="1" i="1" u="sng" dirty="0" smtClean="0"/>
              <a:t>THE END</a:t>
            </a:r>
            <a:endParaRPr lang="en-US" sz="3200" b="1" i="1" u="sng" dirty="0"/>
          </a:p>
        </p:txBody>
      </p:sp>
    </p:spTree>
    <p:extLst>
      <p:ext uri="{BB962C8B-B14F-4D97-AF65-F5344CB8AC3E}">
        <p14:creationId xmlns:p14="http://schemas.microsoft.com/office/powerpoint/2010/main" val="2081594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Major Political Parties in Greece</a:t>
            </a:r>
            <a:endParaRPr lang="en-US" dirty="0"/>
          </a:p>
        </p:txBody>
      </p:sp>
      <p:sp>
        <p:nvSpPr>
          <p:cNvPr id="3" name="Content Placeholder 2"/>
          <p:cNvSpPr>
            <a:spLocks noGrp="1"/>
          </p:cNvSpPr>
          <p:nvPr>
            <p:ph idx="1"/>
          </p:nvPr>
        </p:nvSpPr>
        <p:spPr>
          <a:xfrm>
            <a:off x="457200" y="1524000"/>
            <a:ext cx="8229600" cy="5029200"/>
          </a:xfrm>
        </p:spPr>
        <p:txBody>
          <a:bodyPr>
            <a:normAutofit fontScale="32500" lnSpcReduction="20000"/>
          </a:bodyPr>
          <a:lstStyle/>
          <a:p>
            <a:r>
              <a:rPr lang="en-US" sz="7400" b="1" dirty="0" smtClean="0">
                <a:effectLst/>
              </a:rPr>
              <a:t>Anti Capitalist Left Cooperation for the Overthrow (ANTARSYA) [Petros KONSTANTINOU]</a:t>
            </a:r>
          </a:p>
          <a:p>
            <a:r>
              <a:rPr lang="en-US" sz="7400" b="1" dirty="0" smtClean="0">
                <a:effectLst/>
              </a:rPr>
              <a:t>Coalition of the Radical Left </a:t>
            </a:r>
            <a:r>
              <a:rPr lang="en-US" sz="7400" b="1" dirty="0"/>
              <a:t>(</a:t>
            </a:r>
            <a:r>
              <a:rPr lang="en-US" sz="7400" b="1" dirty="0" smtClean="0">
                <a:effectLst/>
              </a:rPr>
              <a:t>SYRIZA) [Alexios TSIPRAS] </a:t>
            </a:r>
          </a:p>
          <a:p>
            <a:r>
              <a:rPr lang="en-US" sz="7400" b="1" dirty="0" smtClean="0">
                <a:effectLst/>
              </a:rPr>
              <a:t>Communist Party of Greece (KKE) [Dimitris KOUTSOUMBAS] </a:t>
            </a:r>
          </a:p>
          <a:p>
            <a:r>
              <a:rPr lang="en-US" sz="7400" b="1" dirty="0" smtClean="0">
                <a:effectLst/>
              </a:rPr>
              <a:t>Democratic Left (DIMAR) [Fotios KOUVELIS] </a:t>
            </a:r>
          </a:p>
          <a:p>
            <a:r>
              <a:rPr lang="en-US" sz="7400" b="1" dirty="0" smtClean="0">
                <a:effectLst/>
              </a:rPr>
              <a:t>Ecologist Greens [Nikos CHRYSOGELOS] </a:t>
            </a:r>
          </a:p>
          <a:p>
            <a:r>
              <a:rPr lang="en-US" sz="7400" b="1" dirty="0" smtClean="0">
                <a:effectLst/>
              </a:rPr>
              <a:t>Golden Dawn [Nikolaos MICHALOLIAKOS] </a:t>
            </a:r>
          </a:p>
          <a:p>
            <a:r>
              <a:rPr lang="en-US" sz="7400" b="1" dirty="0" smtClean="0">
                <a:effectLst/>
              </a:rPr>
              <a:t>Independent Greeks (ANEL) [Panayiotis (Panos) KAMMENOS] </a:t>
            </a:r>
          </a:p>
          <a:p>
            <a:r>
              <a:rPr lang="en-US" sz="7400" b="1" dirty="0" smtClean="0">
                <a:effectLst/>
              </a:rPr>
              <a:t>New Democracy (ND) [Antonios SAMARAS] </a:t>
            </a:r>
          </a:p>
          <a:p>
            <a:r>
              <a:rPr lang="en-US" sz="7400" b="1" dirty="0" smtClean="0">
                <a:effectLst/>
              </a:rPr>
              <a:t>Panhellenic Socialist Movement (PASOK) [Evangels VENIZELOS] </a:t>
            </a:r>
          </a:p>
          <a:p>
            <a:r>
              <a:rPr lang="en-US" sz="7400" b="1" dirty="0" smtClean="0">
                <a:effectLst/>
              </a:rPr>
              <a:t>Popular Orthodox Rally (LAOS) [Georgios KARATZAFERIS] </a:t>
            </a:r>
          </a:p>
          <a:p>
            <a:endParaRPr lang="en-US" dirty="0"/>
          </a:p>
        </p:txBody>
      </p:sp>
    </p:spTree>
    <p:extLst>
      <p:ext uri="{BB962C8B-B14F-4D97-AF65-F5344CB8AC3E}">
        <p14:creationId xmlns:p14="http://schemas.microsoft.com/office/powerpoint/2010/main" val="814715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95400"/>
          </a:xfrm>
        </p:spPr>
        <p:txBody>
          <a:bodyPr>
            <a:normAutofit fontScale="90000"/>
          </a:bodyPr>
          <a:lstStyle/>
          <a:p>
            <a:r>
              <a:rPr lang="en-US" sz="3100" b="1" dirty="0" smtClean="0">
                <a:effectLst/>
              </a:rPr>
              <a:t>Anti Capitalist Left Cooperation for the Overthrow (ANTARSYA) [Petros KONSTANTINOU]</a:t>
            </a:r>
            <a:r>
              <a:rPr lang="en-US" b="1" dirty="0" smtClean="0">
                <a:effectLst/>
              </a:rPr>
              <a:t/>
            </a:r>
            <a:br>
              <a:rPr lang="en-US" b="1" dirty="0" smtClean="0">
                <a:effectLst/>
              </a:rPr>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Formed March 22</a:t>
            </a:r>
            <a:r>
              <a:rPr lang="en-US" baseline="30000" dirty="0" smtClean="0"/>
              <a:t>nd</a:t>
            </a:r>
            <a:r>
              <a:rPr lang="en-US" dirty="0" smtClean="0"/>
              <a:t>, 2009.</a:t>
            </a:r>
          </a:p>
          <a:p>
            <a:r>
              <a:rPr lang="en-US" dirty="0" smtClean="0"/>
              <a:t>View Point: Mix of Communism and Socialism.</a:t>
            </a:r>
          </a:p>
          <a:p>
            <a:r>
              <a:rPr lang="en-US" dirty="0" smtClean="0"/>
              <a:t>Wants Greece to default on National Debt. </a:t>
            </a:r>
          </a:p>
          <a:p>
            <a:r>
              <a:rPr lang="en-US" dirty="0" smtClean="0"/>
              <a:t>Wants Governments to run all Industry. </a:t>
            </a:r>
          </a:p>
          <a:p>
            <a:r>
              <a:rPr lang="en-US" dirty="0" smtClean="0"/>
              <a:t>Wants to make working more than 35 hours illegal.</a:t>
            </a:r>
          </a:p>
          <a:p>
            <a:r>
              <a:rPr lang="en-US" dirty="0" smtClean="0"/>
              <a:t>Wants everyone to be paid exactly $1,400 Euros annually. </a:t>
            </a:r>
          </a:p>
          <a:p>
            <a:r>
              <a:rPr lang="en-US" dirty="0" smtClean="0"/>
              <a:t>Wants to Abolish the Police. </a:t>
            </a:r>
          </a:p>
          <a:p>
            <a:r>
              <a:rPr lang="en-US" dirty="0" smtClean="0"/>
              <a:t>Wants to grant full Greek Rights to Immigrants &amp; Tourist. </a:t>
            </a:r>
          </a:p>
          <a:p>
            <a:r>
              <a:rPr lang="en-US" dirty="0" smtClean="0"/>
              <a:t>Greek and European Union Parliament Seats: 0.</a:t>
            </a:r>
          </a:p>
          <a:p>
            <a:r>
              <a:rPr lang="en-US" dirty="0" smtClean="0"/>
              <a:t>Regional Government Members: 7 of the 725.</a:t>
            </a:r>
          </a:p>
          <a:p>
            <a:r>
              <a:rPr lang="en-US" dirty="0" smtClean="0"/>
              <a:t>Elected Municipality Officials: 11 out of 12,978.</a:t>
            </a:r>
            <a:endParaRPr lang="en-US" dirty="0"/>
          </a:p>
        </p:txBody>
      </p:sp>
    </p:spTree>
    <p:extLst>
      <p:ext uri="{BB962C8B-B14F-4D97-AF65-F5344CB8AC3E}">
        <p14:creationId xmlns:p14="http://schemas.microsoft.com/office/powerpoint/2010/main" val="2317614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1245</TotalTime>
  <Words>5465</Words>
  <Application>Microsoft Office PowerPoint</Application>
  <PresentationFormat>On-screen Show (4:3)</PresentationFormat>
  <Paragraphs>507</Paragraphs>
  <Slides>75</Slides>
  <Notes>1</Notes>
  <HiddenSlides>0</HiddenSlides>
  <MMClips>2</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POLITICS OF GREECE &amp; TURKEY</vt:lpstr>
      <vt:lpstr>National Anthem of Greece: Hymn to Liberty: </vt:lpstr>
      <vt:lpstr>National Anthem of Turkey</vt:lpstr>
      <vt:lpstr>Greece Fast Facts</vt:lpstr>
      <vt:lpstr>Greek Fast Facts Continued</vt:lpstr>
      <vt:lpstr>Turkish Fast Facts</vt:lpstr>
      <vt:lpstr>Turkish Fast Facts Continued</vt:lpstr>
      <vt:lpstr>Major Political Parties in Greece</vt:lpstr>
      <vt:lpstr>Anti Capitalist Left Cooperation for the Overthrow (ANTARSYA) [Petros KONSTANTINOU] </vt:lpstr>
      <vt:lpstr>Coalition of the Radical Left</vt:lpstr>
      <vt:lpstr>Communist Party of Greece (KKE) [Dimitris KOUTSOUMBAS]  </vt:lpstr>
      <vt:lpstr>Democratic Left (DIMAR) [Fotios KOUVELIS]</vt:lpstr>
      <vt:lpstr>Ecologist Greens [Nikos CHRYSOGELOS]</vt:lpstr>
      <vt:lpstr>Golden Dawn [Nikolaos MICHALOLIAKOS]  </vt:lpstr>
      <vt:lpstr>Independent Greeks (ANEL) [Panayiotis (Panos) KAMMENOS]  </vt:lpstr>
      <vt:lpstr>New Democracy (ND) [Antonios SAMARAS]  </vt:lpstr>
      <vt:lpstr>Panhellenic Socialist Movement (PASOK) [Evangels VENIZELOS]  </vt:lpstr>
      <vt:lpstr>Popular Orthodox Rally (LAOS) [Georgios KARATZAFERIS]  </vt:lpstr>
      <vt:lpstr>Major Political Parties in Turkey</vt:lpstr>
      <vt:lpstr>Democratic Left Party (DSP) [Masum TURKER] </vt:lpstr>
      <vt:lpstr>Democratic Party (DP) [Namik Kemal ZEYBEK]  </vt:lpstr>
      <vt:lpstr>Felicity Party (SP) [Mustafa KAMALAK]</vt:lpstr>
      <vt:lpstr>Freedom and Solidarity Party (ODP) [Alper TAS]</vt:lpstr>
      <vt:lpstr>Grand Unity Party (BBP) [Yalcin TOPCU]</vt:lpstr>
      <vt:lpstr>Justice and Development Party (AKP) [Recep Tayyip ERDOGAN]  </vt:lpstr>
      <vt:lpstr>Nationalist Movement Party (MHP) [Devlet BAHCELI]  </vt:lpstr>
      <vt:lpstr>Peace and Democracy Party (BDP) [Selahattin DEMIRTAS]  </vt:lpstr>
      <vt:lpstr>Republican People's Party  (CHP) [Kemal KILICDAROGLU]  </vt:lpstr>
      <vt:lpstr>Independent/non Party Affiliated </vt:lpstr>
      <vt:lpstr>Infrastructure of Greece</vt:lpstr>
      <vt:lpstr>Infrastructure of Greece Continued</vt:lpstr>
      <vt:lpstr>Infrastructure of Greece Continued</vt:lpstr>
      <vt:lpstr>Infrastructure of Turkey </vt:lpstr>
      <vt:lpstr>Infrastructure of Turkey Continued </vt:lpstr>
      <vt:lpstr>Infrastructure of Turkey Continued</vt:lpstr>
      <vt:lpstr>Constitution of Greece</vt:lpstr>
      <vt:lpstr>Constitution of Greece Continued </vt:lpstr>
      <vt:lpstr>Constitution of Greece Continued </vt:lpstr>
      <vt:lpstr>Constitution of Turkey</vt:lpstr>
      <vt:lpstr>Constitution of Turkey Continued </vt:lpstr>
      <vt:lpstr>Constitution of Turkey Continued </vt:lpstr>
      <vt:lpstr>Constitution of Turkey Continued:</vt:lpstr>
      <vt:lpstr>US Consulates, Embassies and Military Bases in Greece</vt:lpstr>
      <vt:lpstr>US Consulates, Embassies and Military Bases in Turkey </vt:lpstr>
      <vt:lpstr>Major Greek Political Issues</vt:lpstr>
      <vt:lpstr>Major Turkish Political Issues</vt:lpstr>
      <vt:lpstr>Legal Rights Under International Law</vt:lpstr>
      <vt:lpstr>Legal Rights under the United Nations</vt:lpstr>
      <vt:lpstr>Legal Rights under the United Nations Continued</vt:lpstr>
      <vt:lpstr>Legal Rights Under the United Nations Continued </vt:lpstr>
      <vt:lpstr>Legal Rights Under the United Nations Continued </vt:lpstr>
      <vt:lpstr>Legal Rights under EU Law</vt:lpstr>
      <vt:lpstr>Legal Rights under EU Law Continued </vt:lpstr>
      <vt:lpstr>Legal Rights under EU Law Continued</vt:lpstr>
      <vt:lpstr>Greek Industry:</vt:lpstr>
      <vt:lpstr>Turkish Industry:</vt:lpstr>
      <vt:lpstr>Greek Health Facts</vt:lpstr>
      <vt:lpstr>Greek Health Facts Continued</vt:lpstr>
      <vt:lpstr>Greek Health System</vt:lpstr>
      <vt:lpstr>Turkish Health Facts</vt:lpstr>
      <vt:lpstr>Turkish Health Facts Continued</vt:lpstr>
      <vt:lpstr>Turkish Health System</vt:lpstr>
      <vt:lpstr>GREEK EDUCATION SYSTEM</vt:lpstr>
      <vt:lpstr>GREEK EDUCATIOPM SYSTEM CONTINUED </vt:lpstr>
      <vt:lpstr>TURKISH EDUCATION SYSTEM</vt:lpstr>
      <vt:lpstr>Turkish Education System Continued</vt:lpstr>
      <vt:lpstr>Greece’s Economy</vt:lpstr>
      <vt:lpstr>Greece’s Economy Continued</vt:lpstr>
      <vt:lpstr>Turkey’s Economy </vt:lpstr>
      <vt:lpstr>Turkey’s Economy Continued </vt:lpstr>
      <vt:lpstr>References </vt:lpstr>
      <vt:lpstr>References Continued </vt:lpstr>
      <vt:lpstr>References Continued</vt:lpstr>
      <vt:lpstr>References Continued</vt:lpstr>
      <vt:lpstr>LET OUR TRAVELS BEGIN: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dc:creator>
  <cp:lastModifiedBy>LocalAdmin</cp:lastModifiedBy>
  <cp:revision>123</cp:revision>
  <cp:lastPrinted>2014-03-16T19:24:05Z</cp:lastPrinted>
  <dcterms:created xsi:type="dcterms:W3CDTF">2014-03-13T00:51:21Z</dcterms:created>
  <dcterms:modified xsi:type="dcterms:W3CDTF">2014-04-30T22:16:16Z</dcterms:modified>
</cp:coreProperties>
</file>